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7" r:id="rId9"/>
    <p:sldId id="266" r:id="rId10"/>
    <p:sldId id="268" r:id="rId11"/>
    <p:sldId id="269" r:id="rId12"/>
    <p:sldId id="274" r:id="rId13"/>
    <p:sldId id="275" r:id="rId14"/>
    <p:sldId id="276" r:id="rId15"/>
    <p:sldId id="277" r:id="rId16"/>
    <p:sldId id="278" r:id="rId17"/>
    <p:sldId id="279" r:id="rId18"/>
    <p:sldId id="282" r:id="rId19"/>
    <p:sldId id="280" r:id="rId20"/>
    <p:sldId id="271" r:id="rId21"/>
    <p:sldId id="265" r:id="rId22"/>
    <p:sldId id="264" r:id="rId23"/>
    <p:sldId id="272" r:id="rId24"/>
    <p:sldId id="273" r:id="rId25"/>
    <p:sldId id="283" r:id="rId26"/>
    <p:sldId id="285" r:id="rId27"/>
    <p:sldId id="284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82F83-76FB-432A-BB08-42E16D510CF3}" type="datetimeFigureOut">
              <a:rPr lang="it-IT" smtClean="0"/>
              <a:pPr/>
              <a:t>22/11/2019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5F663-9F17-475B-AE4C-0267A2A114D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876E-0F38-43BC-A54E-5C117364178C}" type="datetime1">
              <a:rPr lang="it-IT" smtClean="0"/>
              <a:t>22/11/2019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E94-D30B-4913-9321-B785B6976A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4F3FB-38F5-485D-8D51-12A54D58828E}" type="datetime1">
              <a:rPr lang="it-IT" smtClean="0"/>
              <a:t>22/11/2019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E94-D30B-4913-9321-B785B6976A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19F4-340F-4E2D-8E44-4B9485A72864}" type="datetime1">
              <a:rPr lang="it-IT" smtClean="0"/>
              <a:t>22/11/2019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E94-D30B-4913-9321-B785B6976A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046A-1250-49AC-ACAC-657852970E78}" type="datetime1">
              <a:rPr lang="it-IT" smtClean="0"/>
              <a:t>22/11/2019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E94-D30B-4913-9321-B785B6976A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537C-081D-42EB-9667-29E200E2727B}" type="datetime1">
              <a:rPr lang="it-IT" smtClean="0"/>
              <a:t>22/11/2019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E94-D30B-4913-9321-B785B6976A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0DFA-79E0-47ED-A8F9-F306769F5A5F}" type="datetime1">
              <a:rPr lang="it-IT" smtClean="0"/>
              <a:t>22/11/2019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E94-D30B-4913-9321-B785B6976A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086C4-C6FF-48AE-ADCD-DCA121508983}" type="datetime1">
              <a:rPr lang="it-IT" smtClean="0"/>
              <a:t>22/11/2019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E94-D30B-4913-9321-B785B6976A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1E5B0-C873-4550-959A-25ADC645DCB5}" type="datetime1">
              <a:rPr lang="it-IT" smtClean="0"/>
              <a:t>22/11/2019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E94-D30B-4913-9321-B785B6976A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0B97-FC92-4C7E-966C-3321B89A70CA}" type="datetime1">
              <a:rPr lang="it-IT" smtClean="0"/>
              <a:t>22/11/2019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E94-D30B-4913-9321-B785B6976A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AE25-412D-415D-90E9-54DCDB9B4003}" type="datetime1">
              <a:rPr lang="it-IT" smtClean="0"/>
              <a:t>22/11/2019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E94-D30B-4913-9321-B785B6976A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EAF9-418C-49D0-8C50-BB81D6A5CF7A}" type="datetime1">
              <a:rPr lang="it-IT" smtClean="0"/>
              <a:t>22/11/2019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E94-D30B-4913-9321-B785B6976A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6CE85-DE91-4897-8706-99E56498C071}" type="datetime1">
              <a:rPr lang="it-IT" smtClean="0"/>
              <a:t>22/11/2019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77E94-D30B-4913-9321-B785B6976A7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200800" cy="650503"/>
          </a:xfrm>
        </p:spPr>
        <p:txBody>
          <a:bodyPr>
            <a:no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ALLARME PLASTICA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520" y="4509120"/>
            <a:ext cx="8640960" cy="1198984"/>
          </a:xfr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0070C0"/>
                </a:solidFill>
              </a:rPr>
              <a:t>La plastica, invenzione geniale che a fine Ottocento ha rivoluzionato il nostro modo di vivere, sta rischiando di trasformarsi nel nostro peggior incubo.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51520" y="5949280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Prof. Francesco Cannizzaro Specialista in Pedagogia, Bioetica e Sessuologia</a:t>
            </a:r>
            <a:endParaRPr lang="it-IT" b="1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9D3D-E4D2-40C5-9B78-DA7EA0BD9F6C}" type="datetime1">
              <a:rPr lang="it-IT" smtClean="0"/>
              <a:t>22/11/2019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E94-D30B-4913-9321-B785B6976A78}" type="slidenum">
              <a:rPr lang="it-IT" smtClean="0"/>
              <a:pPr/>
              <a:t>1</a:t>
            </a:fld>
            <a:endParaRPr lang="it-IT"/>
          </a:p>
        </p:txBody>
      </p:sp>
      <p:pic>
        <p:nvPicPr>
          <p:cNvPr id="1026" name="Picture 2" descr="C:\Users\Master\Desktop\Lavori in corso\Plastica\p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052736"/>
            <a:ext cx="5760640" cy="30672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200800" cy="650503"/>
          </a:xfrm>
        </p:spPr>
        <p:txBody>
          <a:bodyPr>
            <a:no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ALLARME PLASTICA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41CB-154B-4B1E-AEBC-0E5F9BEAEB34}" type="datetime1">
              <a:rPr lang="it-IT" smtClean="0"/>
              <a:t>22/11/2019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E94-D30B-4913-9321-B785B6976A78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2050" name="Picture 2" descr="C:\Users\Master\Desktop\Lavori in corso\Plastica\p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8002539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200800" cy="650503"/>
          </a:xfrm>
        </p:spPr>
        <p:txBody>
          <a:bodyPr>
            <a:no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ALLARME PLASTICA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640960" cy="4176464"/>
          </a:xfr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I residui </a:t>
            </a:r>
            <a:r>
              <a:rPr lang="it-IT" sz="2000" b="1" dirty="0">
                <a:solidFill>
                  <a:srgbClr val="FF0000"/>
                </a:solidFill>
              </a:rPr>
              <a:t>di plastica</a:t>
            </a:r>
            <a:r>
              <a:rPr lang="it-IT" sz="2000" dirty="0">
                <a:solidFill>
                  <a:schemeClr val="tx1"/>
                </a:solidFill>
              </a:rPr>
              <a:t> sono stati trovati praticamente ovunque </a:t>
            </a:r>
            <a:r>
              <a:rPr lang="it-IT" sz="2000" b="1" dirty="0">
                <a:solidFill>
                  <a:schemeClr val="tx1"/>
                </a:solidFill>
              </a:rPr>
              <a:t>nei mari e negli oceani.</a:t>
            </a:r>
            <a:endParaRPr lang="it-IT" sz="2000" dirty="0">
              <a:solidFill>
                <a:schemeClr val="tx1"/>
              </a:solidFill>
            </a:endParaRPr>
          </a:p>
          <a:p>
            <a:pPr algn="just"/>
            <a:r>
              <a:rPr lang="it-IT" sz="2000" b="1" dirty="0">
                <a:solidFill>
                  <a:srgbClr val="FF0000"/>
                </a:solidFill>
              </a:rPr>
              <a:t>Bottiglie, </a:t>
            </a:r>
            <a:r>
              <a:rPr lang="it-IT" sz="2000" b="1" dirty="0">
                <a:solidFill>
                  <a:schemeClr val="tx1"/>
                </a:solidFill>
              </a:rPr>
              <a:t>imballaggi, reti da pesca, sacchetti, fazzoletti, mozziconi</a:t>
            </a:r>
            <a:r>
              <a:rPr lang="it-IT" sz="2000" dirty="0">
                <a:solidFill>
                  <a:schemeClr val="tx1"/>
                </a:solidFill>
              </a:rPr>
              <a:t> e qualunque altro oggetto in plastica una volta finito in acqua si spezza in </a:t>
            </a:r>
            <a:r>
              <a:rPr lang="it-IT" sz="2000" b="1" dirty="0">
                <a:solidFill>
                  <a:schemeClr val="tx1"/>
                </a:solidFill>
              </a:rPr>
              <a:t>frammenti</a:t>
            </a:r>
            <a:r>
              <a:rPr lang="it-IT" sz="2000" dirty="0">
                <a:solidFill>
                  <a:schemeClr val="tx1"/>
                </a:solidFill>
              </a:rPr>
              <a:t> più piccoli per azione dell’erosione e delle correnti.</a:t>
            </a:r>
          </a:p>
          <a:p>
            <a:pPr algn="just"/>
            <a:r>
              <a:rPr lang="it-IT" sz="2000" b="1" dirty="0">
                <a:solidFill>
                  <a:srgbClr val="FF0000"/>
                </a:solidFill>
              </a:rPr>
              <a:t>Come dimostrato da diversi esperti, </a:t>
            </a:r>
            <a:r>
              <a:rPr lang="it-IT" sz="2000" dirty="0">
                <a:solidFill>
                  <a:schemeClr val="tx1"/>
                </a:solidFill>
              </a:rPr>
              <a:t>questi frammenti, che possono raggiungere dimensioni microscopiche </a:t>
            </a:r>
            <a:r>
              <a:rPr lang="it-IT" sz="2000" b="1" dirty="0">
                <a:solidFill>
                  <a:schemeClr val="tx1"/>
                </a:solidFill>
              </a:rPr>
              <a:t>inferiori ai 5 mm di diametro</a:t>
            </a:r>
            <a:r>
              <a:rPr lang="it-IT" sz="2000" dirty="0">
                <a:solidFill>
                  <a:schemeClr val="tx1"/>
                </a:solidFill>
              </a:rPr>
              <a:t>, costituiscono una fra le </a:t>
            </a:r>
            <a:r>
              <a:rPr lang="it-IT" sz="2000" b="1" dirty="0">
                <a:solidFill>
                  <a:schemeClr val="tx1"/>
                </a:solidFill>
              </a:rPr>
              <a:t>principali cause di morte per soffocamento di molti pesci ed uccelli marini</a:t>
            </a:r>
            <a:r>
              <a:rPr lang="it-IT" sz="2000" dirty="0">
                <a:solidFill>
                  <a:schemeClr val="tx1"/>
                </a:solidFill>
              </a:rPr>
              <a:t> poiché vengono</a:t>
            </a:r>
            <a:r>
              <a:rPr lang="it-IT" sz="2000" b="1" dirty="0">
                <a:solidFill>
                  <a:schemeClr val="tx1"/>
                </a:solidFill>
              </a:rPr>
              <a:t> scambiati per cibo</a:t>
            </a:r>
            <a:r>
              <a:rPr lang="it-IT" sz="200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it-IT" sz="2000" b="1" dirty="0">
                <a:solidFill>
                  <a:srgbClr val="FF0000"/>
                </a:solidFill>
              </a:rPr>
              <a:t>A causa di ciò, 115 specie marine sono a rischio</a:t>
            </a:r>
            <a:r>
              <a:rPr lang="it-IT" sz="2000" dirty="0">
                <a:solidFill>
                  <a:schemeClr val="tx1"/>
                </a:solidFill>
              </a:rPr>
              <a:t>, dai mammiferi agli anfibi.</a:t>
            </a:r>
          </a:p>
          <a:p>
            <a:pPr algn="just"/>
            <a:r>
              <a:rPr lang="it-IT" sz="2000" dirty="0">
                <a:solidFill>
                  <a:schemeClr val="tx1"/>
                </a:solidFill>
              </a:rPr>
              <a:t>L’ingerimento accidentale di plastica scambiata per plancton o meduse è un fenomeno così comune che</a:t>
            </a:r>
            <a:r>
              <a:rPr lang="it-IT" sz="2000" b="1" dirty="0">
                <a:solidFill>
                  <a:schemeClr val="tx1"/>
                </a:solidFill>
              </a:rPr>
              <a:t> il 52% delle tartarughe marine</a:t>
            </a:r>
            <a:r>
              <a:rPr lang="it-IT" sz="2000" dirty="0">
                <a:solidFill>
                  <a:schemeClr val="tx1"/>
                </a:solidFill>
              </a:rPr>
              <a:t> ne ha subito gli effetti</a:t>
            </a:r>
            <a:r>
              <a:rPr lang="it-IT" sz="20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4E08-A794-4299-8BC2-7B5058F3979E}" type="datetime1">
              <a:rPr lang="it-IT" smtClean="0"/>
              <a:t>22/11/2019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E94-D30B-4913-9321-B785B6976A78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971600" y="908720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70C0"/>
                </a:solidFill>
              </a:rPr>
              <a:t>Dalle Fosse delle Marianne ai Poli</a:t>
            </a:r>
            <a:endParaRPr lang="it-IT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200800" cy="650503"/>
          </a:xfrm>
        </p:spPr>
        <p:txBody>
          <a:bodyPr>
            <a:no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ALLARME PLASTICA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5321-4997-43B3-8470-E1ECA72D69AE}" type="datetime1">
              <a:rPr lang="it-IT" smtClean="0"/>
              <a:t>22/11/2019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E94-D30B-4913-9321-B785B6976A78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83671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070C0"/>
                </a:solidFill>
              </a:rPr>
              <a:t>Cosa stanno facendo gli stati per rimediare all’inquinamento da plastica negli oceani</a:t>
            </a:r>
            <a:endParaRPr lang="it-IT" sz="2000" dirty="0">
              <a:solidFill>
                <a:srgbClr val="0070C0"/>
              </a:solidFill>
            </a:endParaRP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251520" y="1484784"/>
            <a:ext cx="8640960" cy="2520280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it-IT" sz="2000" b="1" dirty="0">
                <a:solidFill>
                  <a:srgbClr val="FF0000"/>
                </a:solidFill>
              </a:rPr>
              <a:t>Se 17 milioni di tonnellate di plastica </a:t>
            </a:r>
            <a:r>
              <a:rPr lang="it-IT" sz="2000" dirty="0"/>
              <a:t>sono state trovate perfino nelle remote e sperdute isole Pitcairn, in pieno Oceano Pacifico è evidente che il contrasto all’avvelenamento dei mari causato da questa “zuppa plastica globale” </a:t>
            </a:r>
            <a:r>
              <a:rPr lang="it-IT" sz="2000" b="1" dirty="0"/>
              <a:t>non può essere demandato solo all’azione dei singoli</a:t>
            </a:r>
            <a:r>
              <a:rPr lang="it-IT" sz="2000" dirty="0" smtClean="0"/>
              <a:t>.</a:t>
            </a:r>
          </a:p>
          <a:p>
            <a:pPr algn="just"/>
            <a:r>
              <a:rPr lang="it-IT" sz="2000" b="1" dirty="0">
                <a:solidFill>
                  <a:srgbClr val="FF0000"/>
                </a:solidFill>
              </a:rPr>
              <a:t>Progetti come</a:t>
            </a:r>
            <a:r>
              <a:rPr lang="it-IT" sz="2000" dirty="0"/>
              <a:t> </a:t>
            </a:r>
            <a:r>
              <a:rPr lang="it-IT" sz="2000" b="1" dirty="0"/>
              <a:t>The </a:t>
            </a:r>
            <a:r>
              <a:rPr lang="it-IT" sz="2000" b="1" dirty="0" err="1"/>
              <a:t>Ocean</a:t>
            </a:r>
            <a:r>
              <a:rPr lang="it-IT" sz="2000" b="1" dirty="0"/>
              <a:t> </a:t>
            </a:r>
            <a:r>
              <a:rPr lang="it-IT" sz="2000" b="1" dirty="0" err="1"/>
              <a:t>Cleanup</a:t>
            </a:r>
            <a:r>
              <a:rPr lang="it-IT" sz="2000" dirty="0"/>
              <a:t> messo in acqua dal giovanissimo </a:t>
            </a:r>
            <a:r>
              <a:rPr lang="it-IT" sz="2000" dirty="0" err="1"/>
              <a:t>Boyan</a:t>
            </a:r>
            <a:r>
              <a:rPr lang="it-IT" sz="2000" dirty="0"/>
              <a:t> </a:t>
            </a:r>
            <a:r>
              <a:rPr lang="it-IT" sz="2000" dirty="0" err="1"/>
              <a:t>Slat</a:t>
            </a:r>
            <a:r>
              <a:rPr lang="it-IT" sz="2000" dirty="0"/>
              <a:t>, </a:t>
            </a:r>
            <a:r>
              <a:rPr lang="it-IT" sz="2000" b="1" dirty="0" err="1"/>
              <a:t>#RethinkPlastic</a:t>
            </a:r>
            <a:r>
              <a:rPr lang="it-IT" sz="2000" dirty="0"/>
              <a:t> del network Plastic </a:t>
            </a:r>
            <a:r>
              <a:rPr lang="it-IT" sz="2000" dirty="0" err="1"/>
              <a:t>Oceans</a:t>
            </a:r>
            <a:r>
              <a:rPr lang="it-IT" sz="2000" dirty="0"/>
              <a:t>, oppure attività di sensibilizzazione promosse da organizzazioni internazionali come </a:t>
            </a:r>
            <a:r>
              <a:rPr lang="it-IT" sz="2000" i="1" dirty="0"/>
              <a:t>Greenpeace</a:t>
            </a:r>
            <a:r>
              <a:rPr lang="it-IT" sz="2000" dirty="0"/>
              <a:t> da sole non bastano, perché</a:t>
            </a:r>
            <a:r>
              <a:rPr lang="it-IT" sz="2000" b="1" dirty="0"/>
              <a:t> incidono sugli effetti e non sulle cause</a:t>
            </a:r>
            <a:r>
              <a:rPr lang="it-IT" sz="2000" dirty="0"/>
              <a:t> del fenomeno.</a:t>
            </a:r>
          </a:p>
          <a:p>
            <a:pPr algn="just"/>
            <a:endParaRPr lang="it-IT" sz="2000" dirty="0"/>
          </a:p>
        </p:txBody>
      </p:sp>
      <p:pic>
        <p:nvPicPr>
          <p:cNvPr id="14338" name="Picture 2" descr="C:\Users\Master\Desktop\Lavori in corso\Plastica\p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149080"/>
            <a:ext cx="3744416" cy="246914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200800" cy="650503"/>
          </a:xfrm>
        </p:spPr>
        <p:txBody>
          <a:bodyPr>
            <a:no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ALLARME PLASTICA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4C59-4F07-4E9D-8288-D6F1F11A55FD}" type="datetime1">
              <a:rPr lang="it-IT" smtClean="0"/>
              <a:t>22/11/2019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E94-D30B-4913-9321-B785B6976A78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83671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070C0"/>
                </a:solidFill>
              </a:rPr>
              <a:t>Cosa stanno facendo gli stati per rimediare all’inquinamento da plastica negli oceani</a:t>
            </a:r>
            <a:endParaRPr lang="it-IT" sz="2000" dirty="0">
              <a:solidFill>
                <a:srgbClr val="0070C0"/>
              </a:solidFill>
            </a:endParaRP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251520" y="1484784"/>
            <a:ext cx="8640960" cy="2520280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it-IT" sz="2000" b="1" dirty="0">
                <a:solidFill>
                  <a:srgbClr val="FF0000"/>
                </a:solidFill>
              </a:rPr>
              <a:t>Le decisioni prese dai singoli stati </a:t>
            </a:r>
            <a:r>
              <a:rPr lang="it-IT" sz="2000" dirty="0"/>
              <a:t>e dalla comunità internazionale sono le uniche che possono abbattere drasticamente</a:t>
            </a:r>
            <a:r>
              <a:rPr lang="it-IT" sz="2000" b="1" dirty="0"/>
              <a:t> l’inquinamento dei mari causato dai rifiuti plastici</a:t>
            </a:r>
            <a:r>
              <a:rPr lang="it-IT" sz="2000" dirty="0"/>
              <a:t>.</a:t>
            </a:r>
          </a:p>
          <a:p>
            <a:pPr algn="just"/>
            <a:r>
              <a:rPr lang="it-IT" sz="2000" b="1" dirty="0">
                <a:solidFill>
                  <a:srgbClr val="FF0000"/>
                </a:solidFill>
              </a:rPr>
              <a:t>Iniziative che devono essere guidate </a:t>
            </a:r>
            <a:r>
              <a:rPr lang="it-IT" sz="2000" dirty="0"/>
              <a:t>da </a:t>
            </a:r>
            <a:r>
              <a:rPr lang="it-IT" sz="2000" b="1" dirty="0"/>
              <a:t>principi di salvaguardia e contenimento</a:t>
            </a:r>
            <a:r>
              <a:rPr lang="it-IT" sz="2000" dirty="0"/>
              <a:t>, per ridurre in primo luogo quella parte maggioritaria di plastica che dalla terra finisce in mare.</a:t>
            </a:r>
          </a:p>
          <a:p>
            <a:pPr algn="just"/>
            <a:r>
              <a:rPr lang="it-IT" sz="2000" b="1" dirty="0">
                <a:solidFill>
                  <a:srgbClr val="FF0000"/>
                </a:solidFill>
              </a:rPr>
              <a:t>Ripulendo i fiumi, </a:t>
            </a:r>
            <a:r>
              <a:rPr lang="it-IT" sz="2000" dirty="0"/>
              <a:t>ad esempio, che sono tra le principali fonti di rilascio di materiali plastici nelle acque salate di mari ed oceani.</a:t>
            </a:r>
          </a:p>
          <a:p>
            <a:pPr algn="just"/>
            <a:endParaRPr lang="it-IT" sz="2000" dirty="0"/>
          </a:p>
        </p:txBody>
      </p:sp>
      <p:pic>
        <p:nvPicPr>
          <p:cNvPr id="15362" name="Picture 2" descr="C:\Users\Master\Desktop\Lavori in corso\Plastica\p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149080"/>
            <a:ext cx="3240360" cy="242714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200800" cy="650503"/>
          </a:xfrm>
        </p:spPr>
        <p:txBody>
          <a:bodyPr>
            <a:no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ALLARME PLASTICA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5C73-83A1-47D3-94A6-8A16E5CA5D08}" type="datetime1">
              <a:rPr lang="it-IT" smtClean="0"/>
              <a:t>22/11/2019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E94-D30B-4913-9321-B785B6976A78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83671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070C0"/>
                </a:solidFill>
              </a:rPr>
              <a:t>Cosa stanno facendo gli stati per rimediare all’inquinamento da plastica negli oceani</a:t>
            </a:r>
            <a:endParaRPr lang="it-IT" sz="2000" dirty="0">
              <a:solidFill>
                <a:srgbClr val="0070C0"/>
              </a:solidFill>
            </a:endParaRP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251520" y="1484784"/>
            <a:ext cx="8640960" cy="2232248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it-IT" sz="2000" b="1" dirty="0">
                <a:solidFill>
                  <a:srgbClr val="FF0000"/>
                </a:solidFill>
              </a:rPr>
              <a:t>Purtroppo una recente risoluzione </a:t>
            </a:r>
            <a:r>
              <a:rPr lang="it-IT" sz="2000" dirty="0"/>
              <a:t>dell’</a:t>
            </a:r>
            <a:r>
              <a:rPr lang="it-IT" sz="2000" dirty="0" err="1"/>
              <a:t>Enviromental</a:t>
            </a:r>
            <a:r>
              <a:rPr lang="it-IT" sz="2000" dirty="0"/>
              <a:t> </a:t>
            </a:r>
            <a:r>
              <a:rPr lang="it-IT" sz="2000" dirty="0" err="1"/>
              <a:t>Assembly</a:t>
            </a:r>
            <a:r>
              <a:rPr lang="it-IT" sz="2000" dirty="0"/>
              <a:t> delle Nazioni Unite dedicata al tema è stata rimandata al mittente da parte di Stati Uniti, Cina ed India, i </a:t>
            </a:r>
            <a:r>
              <a:rPr lang="it-IT" sz="2000" b="1" dirty="0"/>
              <a:t>maggiori produttori mondiali di rifiuti plastici</a:t>
            </a:r>
            <a:r>
              <a:rPr lang="it-IT" sz="2000" dirty="0"/>
              <a:t>.</a:t>
            </a:r>
          </a:p>
          <a:p>
            <a:pPr algn="just"/>
            <a:r>
              <a:rPr lang="it-IT" sz="2000" b="1" dirty="0">
                <a:solidFill>
                  <a:srgbClr val="FF0000"/>
                </a:solidFill>
              </a:rPr>
              <a:t>La strada è quindi tutta in salita </a:t>
            </a:r>
            <a:r>
              <a:rPr lang="it-IT" sz="2000" dirty="0"/>
              <a:t>perché, a fianco delle necessarie esigenze di </a:t>
            </a:r>
            <a:r>
              <a:rPr lang="it-IT" sz="2000" b="1" dirty="0"/>
              <a:t>salvaguardia e mantenimento della vita</a:t>
            </a:r>
            <a:r>
              <a:rPr lang="it-IT" sz="2000" dirty="0"/>
              <a:t> </a:t>
            </a:r>
            <a:r>
              <a:rPr lang="it-IT" sz="2000" b="1" dirty="0"/>
              <a:t>degli oceani</a:t>
            </a:r>
            <a:r>
              <a:rPr lang="it-IT" sz="2000" dirty="0"/>
              <a:t>, si accompagnano interessi economici ed industriali che non vedono di buon occhio controlli più stringenti ed efficaci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pic>
        <p:nvPicPr>
          <p:cNvPr id="16386" name="Picture 2" descr="C:\Users\Master\Desktop\Lavori in corso\Plastica\p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933056"/>
            <a:ext cx="4095455" cy="252028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200800" cy="650503"/>
          </a:xfrm>
        </p:spPr>
        <p:txBody>
          <a:bodyPr>
            <a:no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ALLARME PLASTICA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598C-D3A5-42B8-89CD-B6E2EFE5EB43}" type="datetime1">
              <a:rPr lang="it-IT" smtClean="0"/>
              <a:t>22/11/2019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E94-D30B-4913-9321-B785B6976A78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3074" name="Picture 2" descr="C:\Users\Master\Desktop\Lavori in corso\Plastica\p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836712"/>
            <a:ext cx="4872848" cy="5638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200800" cy="650503"/>
          </a:xfrm>
        </p:spPr>
        <p:txBody>
          <a:bodyPr>
            <a:no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ALLARME PLASTICA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88D3-58C7-40A4-B9F5-63D9BBEBDE09}" type="datetime1">
              <a:rPr lang="it-IT" smtClean="0"/>
              <a:t>22/11/2019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E94-D30B-4913-9321-B785B6976A78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83671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070C0"/>
                </a:solidFill>
              </a:rPr>
              <a:t>E in Italia si muove qualcosa?</a:t>
            </a:r>
            <a:endParaRPr lang="it-IT" sz="2000" dirty="0">
              <a:solidFill>
                <a:srgbClr val="0070C0"/>
              </a:solidFill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251520" y="1484784"/>
            <a:ext cx="8640960" cy="1944216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it-IT" sz="2000" b="1" dirty="0">
                <a:solidFill>
                  <a:srgbClr val="FF0000"/>
                </a:solidFill>
              </a:rPr>
              <a:t>L’approvazione della legge </a:t>
            </a:r>
            <a:r>
              <a:rPr lang="it-IT" sz="2000" dirty="0"/>
              <a:t>che ha imposto il pagamento per l’utilizzo di shopper biodegradabili e compostabili dal 1° Gennaio 2018, secondo le indicazioni della direttiva 2015/720 dell’Unione Europea, è solo un primo passo verso la </a:t>
            </a:r>
            <a:r>
              <a:rPr lang="it-IT" sz="2000" b="1" dirty="0"/>
              <a:t>riduzione dell’uso di plastica da imballaggio</a:t>
            </a:r>
            <a:r>
              <a:rPr lang="it-IT" sz="2000" dirty="0"/>
              <a:t>.</a:t>
            </a:r>
          </a:p>
          <a:p>
            <a:pPr algn="just"/>
            <a:r>
              <a:rPr lang="it-IT" sz="2000" b="1" dirty="0">
                <a:solidFill>
                  <a:srgbClr val="FF0000"/>
                </a:solidFill>
              </a:rPr>
              <a:t>Tuttavia, </a:t>
            </a:r>
            <a:r>
              <a:rPr lang="it-IT" sz="2000" dirty="0"/>
              <a:t>prima di percepire una reale inversione di tendenza, la strada da percorrere è ancora lunga.</a:t>
            </a:r>
          </a:p>
        </p:txBody>
      </p:sp>
      <p:pic>
        <p:nvPicPr>
          <p:cNvPr id="5122" name="Picture 2" descr="C:\Users\Master\Desktop\Lavori in corso\Plastica\p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573016"/>
            <a:ext cx="4804792" cy="269800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200800" cy="650503"/>
          </a:xfrm>
        </p:spPr>
        <p:txBody>
          <a:bodyPr>
            <a:no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ALLARME PLASTICA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D4FC-DAF4-4A25-B76C-61D87634D670}" type="datetime1">
              <a:rPr lang="it-IT" smtClean="0"/>
              <a:t>22/11/2019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E94-D30B-4913-9321-B785B6976A78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83671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70C0"/>
                </a:solidFill>
              </a:rPr>
              <a:t>Le spiagge invase dalla plastica</a:t>
            </a:r>
            <a:endParaRPr lang="it-IT" sz="2000" dirty="0">
              <a:solidFill>
                <a:srgbClr val="0070C0"/>
              </a:solidFill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251520" y="1484784"/>
            <a:ext cx="8640960" cy="1368152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it-IT" sz="2000" b="1" dirty="0">
                <a:solidFill>
                  <a:srgbClr val="FF0000"/>
                </a:solidFill>
              </a:rPr>
              <a:t>L’indagine Beach </a:t>
            </a:r>
            <a:r>
              <a:rPr lang="it-IT" sz="2000" b="1" dirty="0" err="1">
                <a:solidFill>
                  <a:srgbClr val="FF0000"/>
                </a:solidFill>
              </a:rPr>
              <a:t>Litter</a:t>
            </a:r>
            <a:r>
              <a:rPr lang="it-IT" sz="2000" dirty="0"/>
              <a:t> di Legambiente, che monitora la quantità di rifiuti sulle spiagge italiane, racconta di una media di 670 rifiuti ogni 100 metri.</a:t>
            </a:r>
          </a:p>
          <a:p>
            <a:pPr algn="just"/>
            <a:r>
              <a:rPr lang="it-IT" sz="2000" b="1" dirty="0">
                <a:solidFill>
                  <a:srgbClr val="FF0000"/>
                </a:solidFill>
              </a:rPr>
              <a:t>La plastica si conferma il materiale più trovato</a:t>
            </a:r>
            <a:r>
              <a:rPr lang="it-IT" sz="2000" dirty="0"/>
              <a:t> (84% degli oggetti rinvenuti), seguita da vetro/ceramica (4,4%), metallo (4%), carta e cartone (3%).</a:t>
            </a:r>
          </a:p>
        </p:txBody>
      </p:sp>
      <p:pic>
        <p:nvPicPr>
          <p:cNvPr id="7170" name="Picture 2" descr="C:\Users\Master\Desktop\Lavori in corso\Plastica\p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068960"/>
            <a:ext cx="4602088" cy="306038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200800" cy="650503"/>
          </a:xfrm>
        </p:spPr>
        <p:txBody>
          <a:bodyPr>
            <a:no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ALLARME PLASTICA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0111-E28B-44FE-899F-2690E252A624}" type="datetime1">
              <a:rPr lang="it-IT" smtClean="0"/>
              <a:t>22/11/2019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E94-D30B-4913-9321-B785B6976A78}" type="slidenum">
              <a:rPr lang="it-IT" smtClean="0"/>
              <a:pPr/>
              <a:t>18</a:t>
            </a:fld>
            <a:endParaRPr lang="it-IT"/>
          </a:p>
        </p:txBody>
      </p:sp>
      <p:pic>
        <p:nvPicPr>
          <p:cNvPr id="4098" name="Picture 2" descr="C:\Users\Master\Desktop\Lavori in corso\Plastica\p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908719"/>
            <a:ext cx="5040560" cy="5832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200800" cy="650503"/>
          </a:xfrm>
        </p:spPr>
        <p:txBody>
          <a:bodyPr>
            <a:no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ALLARME PLASTICA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CBB7-7BC0-4578-AA76-871F83F2E9A7}" type="datetime1">
              <a:rPr lang="it-IT" smtClean="0"/>
              <a:t>22/11/2019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E94-D30B-4913-9321-B785B6976A78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83671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70C0"/>
                </a:solidFill>
              </a:rPr>
              <a:t>Sulle spiagge si trova di tutto</a:t>
            </a:r>
            <a:endParaRPr lang="it-IT" sz="2000" dirty="0">
              <a:solidFill>
                <a:srgbClr val="0070C0"/>
              </a:solidFill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251520" y="1484784"/>
            <a:ext cx="8640960" cy="2232248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it-IT" sz="2000" b="1" dirty="0">
                <a:solidFill>
                  <a:srgbClr val="FF0000"/>
                </a:solidFill>
              </a:rPr>
              <a:t>Reti per la coltivazione di mitili</a:t>
            </a:r>
            <a:r>
              <a:rPr lang="it-IT" sz="2000" dirty="0"/>
              <a:t>, tappi e coperchi, frammenti di rifiuti, mozziconi, bottiglie e contenitori, bastoncini cotonati, stoviglie usa e getta e frammenti di polistirolo: ecco cosa possiamo trovare sulle nostre spiagge. Letteralmente di tutto.</a:t>
            </a:r>
          </a:p>
          <a:p>
            <a:pPr algn="just"/>
            <a:r>
              <a:rPr lang="it-IT" sz="2000" b="1" dirty="0">
                <a:solidFill>
                  <a:srgbClr val="FF0000"/>
                </a:solidFill>
              </a:rPr>
              <a:t>E la scorretta gestione dei rifiuti urbani</a:t>
            </a:r>
            <a:r>
              <a:rPr lang="it-IT" sz="2000" dirty="0"/>
              <a:t> è responsabile per una quota pari al 50%.</a:t>
            </a:r>
          </a:p>
          <a:p>
            <a:pPr algn="just"/>
            <a:r>
              <a:rPr lang="it-IT" sz="2000" dirty="0"/>
              <a:t>Guardando poi alla “vita” degli oggetti rinvenuti, il 64% di essi è </a:t>
            </a:r>
            <a:r>
              <a:rPr lang="it-IT" sz="2000" b="1" dirty="0"/>
              <a:t>destinato al packaging</a:t>
            </a:r>
            <a:r>
              <a:rPr lang="it-IT" sz="2000" dirty="0"/>
              <a:t>: oggetti di brevissima durata nati per servire come usa e getta.</a:t>
            </a:r>
          </a:p>
        </p:txBody>
      </p:sp>
      <p:pic>
        <p:nvPicPr>
          <p:cNvPr id="17410" name="Picture 2" descr="C:\Users\Master\Desktop\Lavori in corso\Plastica\p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933056"/>
            <a:ext cx="4371914" cy="24482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200800" cy="650503"/>
          </a:xfrm>
        </p:spPr>
        <p:txBody>
          <a:bodyPr>
            <a:no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ALLARME PLASTICA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640960" cy="2016224"/>
          </a:xfr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>
            <a:normAutofit fontScale="85000" lnSpcReduction="20000"/>
          </a:bodyPr>
          <a:lstStyle/>
          <a:p>
            <a:pPr algn="just" fontAlgn="base"/>
            <a:r>
              <a:rPr lang="it-IT" sz="2400" b="1" dirty="0" smtClean="0">
                <a:solidFill>
                  <a:srgbClr val="FF0000"/>
                </a:solidFill>
              </a:rPr>
              <a:t>La plastica non </a:t>
            </a:r>
            <a:r>
              <a:rPr lang="it-IT" sz="2400" b="1" dirty="0">
                <a:solidFill>
                  <a:srgbClr val="FF0000"/>
                </a:solidFill>
              </a:rPr>
              <a:t>è biodegradabile</a:t>
            </a:r>
            <a:r>
              <a:rPr lang="it-IT" sz="2400" dirty="0">
                <a:solidFill>
                  <a:schemeClr val="tx1"/>
                </a:solidFill>
              </a:rPr>
              <a:t>: rimane per centinaia d’anni nel terreno o, ancor peggio, finisce in mare. </a:t>
            </a:r>
            <a:endParaRPr lang="it-IT" sz="2400" dirty="0" smtClean="0">
              <a:solidFill>
                <a:schemeClr val="tx1"/>
              </a:solidFill>
            </a:endParaRPr>
          </a:p>
          <a:p>
            <a:pPr algn="just" fontAlgn="base"/>
            <a:r>
              <a:rPr lang="it-IT" sz="2400" b="1" dirty="0" smtClean="0">
                <a:solidFill>
                  <a:srgbClr val="FF0000"/>
                </a:solidFill>
              </a:rPr>
              <a:t>Questo </a:t>
            </a:r>
            <a:r>
              <a:rPr lang="it-IT" sz="2400" b="1" dirty="0">
                <a:solidFill>
                  <a:srgbClr val="FF0000"/>
                </a:solidFill>
              </a:rPr>
              <a:t>materiale </a:t>
            </a:r>
            <a:r>
              <a:rPr lang="it-IT" sz="2400" dirty="0">
                <a:solidFill>
                  <a:schemeClr val="tx1"/>
                </a:solidFill>
              </a:rPr>
              <a:t>modifica la chimica degli oceani e distrugge </a:t>
            </a:r>
            <a:r>
              <a:rPr lang="it-IT" sz="2400" dirty="0" smtClean="0">
                <a:solidFill>
                  <a:schemeClr val="tx1"/>
                </a:solidFill>
              </a:rPr>
              <a:t>l’ecosistema, il </a:t>
            </a:r>
            <a:r>
              <a:rPr lang="it-IT" sz="2400" dirty="0">
                <a:solidFill>
                  <a:schemeClr val="tx1"/>
                </a:solidFill>
              </a:rPr>
              <a:t>problema non è solo ambientale: riguarda anche la nostra salute. </a:t>
            </a:r>
            <a:endParaRPr lang="it-IT" sz="2400" dirty="0" smtClean="0">
              <a:solidFill>
                <a:schemeClr val="tx1"/>
              </a:solidFill>
            </a:endParaRPr>
          </a:p>
          <a:p>
            <a:pPr algn="just" fontAlgn="base"/>
            <a:r>
              <a:rPr lang="it-IT" sz="2400" b="1" dirty="0" smtClean="0">
                <a:solidFill>
                  <a:srgbClr val="FF0000"/>
                </a:solidFill>
              </a:rPr>
              <a:t>Gli </a:t>
            </a:r>
            <a:r>
              <a:rPr lang="it-IT" sz="2400" b="1" dirty="0">
                <a:solidFill>
                  <a:srgbClr val="FF0000"/>
                </a:solidFill>
              </a:rPr>
              <a:t>oceani ricoprono </a:t>
            </a:r>
            <a:r>
              <a:rPr lang="it-IT" sz="2400" dirty="0">
                <a:solidFill>
                  <a:schemeClr val="tx1"/>
                </a:solidFill>
              </a:rPr>
              <a:t>il 70% della superficie terrestre e, insieme alle foreste, sono il nostro secondo polmone perché producono il 50% dell’ossigeno che respiriamo</a:t>
            </a:r>
            <a:r>
              <a:rPr lang="it-IT" sz="2400" dirty="0" smtClean="0">
                <a:solidFill>
                  <a:schemeClr val="tx1"/>
                </a:solidFill>
              </a:rPr>
              <a:t>.</a:t>
            </a:r>
          </a:p>
          <a:p>
            <a:pPr algn="just" fontAlgn="base"/>
            <a:r>
              <a:rPr lang="it-IT" sz="2400" b="1" dirty="0" smtClean="0">
                <a:solidFill>
                  <a:srgbClr val="FF0000"/>
                </a:solidFill>
              </a:rPr>
              <a:t>Per </a:t>
            </a:r>
            <a:r>
              <a:rPr lang="it-IT" sz="2400" b="1" dirty="0">
                <a:solidFill>
                  <a:srgbClr val="FF0000"/>
                </a:solidFill>
              </a:rPr>
              <a:t>questo </a:t>
            </a:r>
            <a:r>
              <a:rPr lang="it-IT" sz="2400" dirty="0">
                <a:solidFill>
                  <a:schemeClr val="tx1"/>
                </a:solidFill>
              </a:rPr>
              <a:t>vanno rispettati e </a:t>
            </a:r>
            <a:r>
              <a:rPr lang="it-IT" sz="2400" dirty="0" smtClean="0">
                <a:solidFill>
                  <a:schemeClr val="tx1"/>
                </a:solidFill>
              </a:rPr>
              <a:t>salvaguardati.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FD42-9245-47CC-B209-3267D2DAE47C}" type="datetime1">
              <a:rPr lang="it-IT" smtClean="0"/>
              <a:t>22/11/2019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E94-D30B-4913-9321-B785B6976A78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691680" y="908720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70C0"/>
                </a:solidFill>
              </a:rPr>
              <a:t>La plastica distrugge l’ecosistema</a:t>
            </a:r>
            <a:endParaRPr lang="it-IT" sz="20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Master\Desktop\Lavori in corso\Plastica\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789040"/>
            <a:ext cx="3934008" cy="25908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200800" cy="650503"/>
          </a:xfrm>
        </p:spPr>
        <p:txBody>
          <a:bodyPr>
            <a:no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ALLARME PLASTICA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5328592" cy="432048"/>
          </a:xfr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just"/>
            <a:r>
              <a:rPr lang="it-IT" sz="2000" b="1" dirty="0">
                <a:solidFill>
                  <a:schemeClr val="tx1"/>
                </a:solidFill>
              </a:rPr>
              <a:t>1) </a:t>
            </a:r>
            <a:r>
              <a:rPr lang="it-IT" sz="2000" b="1" dirty="0" smtClean="0">
                <a:solidFill>
                  <a:schemeClr val="tx1"/>
                </a:solidFill>
              </a:rPr>
              <a:t>La plastica non </a:t>
            </a:r>
            <a:r>
              <a:rPr lang="it-IT" sz="2000" b="1" dirty="0">
                <a:solidFill>
                  <a:schemeClr val="tx1"/>
                </a:solidFill>
              </a:rPr>
              <a:t>è un materiale </a:t>
            </a:r>
            <a:r>
              <a:rPr lang="it-IT" sz="2000" b="1" dirty="0" smtClean="0">
                <a:solidFill>
                  <a:schemeClr val="tx1"/>
                </a:solidFill>
              </a:rPr>
              <a:t>biodegradabile</a:t>
            </a:r>
          </a:p>
          <a:p>
            <a:pPr algn="just"/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C9DB-1AFA-4E79-A65D-8579B3721D6F}" type="datetime1">
              <a:rPr lang="it-IT" smtClean="0"/>
              <a:t>22/11/2019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E94-D30B-4913-9321-B785B6976A78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971600" y="908720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70C0"/>
                </a:solidFill>
              </a:rPr>
              <a:t>Due problemi con i quali bisogna fare i conti</a:t>
            </a:r>
            <a:endParaRPr lang="it-IT" sz="2000" dirty="0">
              <a:solidFill>
                <a:srgbClr val="0070C0"/>
              </a:solidFill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251520" y="2348880"/>
            <a:ext cx="7488832" cy="432048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2) La plastica è fonte di inquinamento per un suo cattivo smaltimento</a:t>
            </a: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251520" y="3068960"/>
            <a:ext cx="8640960" cy="3240360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it-IT" sz="2000" b="1" dirty="0">
                <a:solidFill>
                  <a:srgbClr val="FF0000"/>
                </a:solidFill>
              </a:rPr>
              <a:t>Negli ultimi anni </a:t>
            </a:r>
            <a:r>
              <a:rPr lang="it-IT" sz="2000" dirty="0"/>
              <a:t>abbiamo scoperto le </a:t>
            </a:r>
            <a:r>
              <a:rPr lang="it-IT" sz="2000" b="1" dirty="0" err="1"/>
              <a:t>bioplastiche</a:t>
            </a:r>
            <a:r>
              <a:rPr lang="it-IT" sz="2000" b="1" dirty="0"/>
              <a:t>, a minore impatto ambientale</a:t>
            </a:r>
            <a:r>
              <a:rPr lang="it-IT" sz="2000" dirty="0"/>
              <a:t>, create dalla trasformazione dei polimeri derivati dal mais ed altre specie vegetali.</a:t>
            </a:r>
          </a:p>
          <a:p>
            <a:pPr algn="just"/>
            <a:r>
              <a:rPr lang="it-IT" sz="2000" b="1" dirty="0">
                <a:solidFill>
                  <a:srgbClr val="FF0000"/>
                </a:solidFill>
              </a:rPr>
              <a:t>Ma se da un lato </a:t>
            </a:r>
            <a:r>
              <a:rPr lang="it-IT" sz="2000" dirty="0"/>
              <a:t>abbiamo risolto il problema della degradabilità, dall’altro ne abbiamo creati di nuovi come il </a:t>
            </a:r>
            <a:r>
              <a:rPr lang="it-IT" sz="2000" b="1" dirty="0" err="1"/>
              <a:t>land</a:t>
            </a:r>
            <a:r>
              <a:rPr lang="it-IT" sz="2000" b="1" dirty="0"/>
              <a:t> </a:t>
            </a:r>
            <a:r>
              <a:rPr lang="it-IT" sz="2000" b="1" dirty="0" err="1"/>
              <a:t>grabbing</a:t>
            </a:r>
            <a:r>
              <a:rPr lang="it-IT" sz="2000" b="1" dirty="0"/>
              <a:t> </a:t>
            </a:r>
            <a:r>
              <a:rPr lang="it-IT" sz="2000" dirty="0"/>
              <a:t>o la conversione di terreni destinati alla produzione alimentare in terreni destinati a</a:t>
            </a:r>
            <a:r>
              <a:rPr lang="it-IT" sz="2000" b="1" dirty="0"/>
              <a:t> scopi puramente “industriali”</a:t>
            </a:r>
            <a:r>
              <a:rPr lang="it-IT" sz="2000" dirty="0"/>
              <a:t>.</a:t>
            </a:r>
          </a:p>
          <a:p>
            <a:pPr algn="just"/>
            <a:r>
              <a:rPr lang="it-IT" sz="2000" b="1" dirty="0">
                <a:solidFill>
                  <a:srgbClr val="FF0000"/>
                </a:solidFill>
              </a:rPr>
              <a:t>Qualunque tentativo </a:t>
            </a:r>
            <a:r>
              <a:rPr lang="it-IT" sz="2000" dirty="0"/>
              <a:t>di renderci indipendenti dall’utilizzo di plastiche sembra portare a conseguenze inaspettate.</a:t>
            </a:r>
          </a:p>
          <a:p>
            <a:pPr algn="ctr"/>
            <a:r>
              <a:rPr lang="it-IT" sz="2400" b="1" dirty="0">
                <a:solidFill>
                  <a:srgbClr val="FF0000"/>
                </a:solidFill>
              </a:rPr>
              <a:t>E allora, come fare per ridurre </a:t>
            </a:r>
            <a:r>
              <a:rPr lang="it-IT" sz="2400" b="1" dirty="0" smtClean="0">
                <a:solidFill>
                  <a:srgbClr val="FF0000"/>
                </a:solidFill>
              </a:rPr>
              <a:t>l’uso della plastica e l’impatto </a:t>
            </a:r>
            <a:r>
              <a:rPr lang="it-IT" sz="2400" b="1" dirty="0">
                <a:solidFill>
                  <a:srgbClr val="FF0000"/>
                </a:solidFill>
              </a:rPr>
              <a:t>di questi materiali sull’ambiente?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200800" cy="650503"/>
          </a:xfrm>
        </p:spPr>
        <p:txBody>
          <a:bodyPr>
            <a:no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ALLARME PLASTICA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640960" cy="2664296"/>
          </a:xfr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just" fontAlgn="base"/>
            <a:r>
              <a:rPr lang="it-IT" sz="2000" b="1" dirty="0" smtClean="0">
                <a:solidFill>
                  <a:srgbClr val="FF0000"/>
                </a:solidFill>
              </a:rPr>
              <a:t>Una </a:t>
            </a:r>
            <a:r>
              <a:rPr lang="it-IT" sz="2000" b="1" dirty="0">
                <a:solidFill>
                  <a:srgbClr val="FF0000"/>
                </a:solidFill>
              </a:rPr>
              <a:t>novità </a:t>
            </a:r>
            <a:r>
              <a:rPr lang="it-IT" sz="2000" dirty="0">
                <a:solidFill>
                  <a:schemeClr val="tx1"/>
                </a:solidFill>
              </a:rPr>
              <a:t>arriva dalla ricerca: </a:t>
            </a:r>
            <a:r>
              <a:rPr lang="it-IT" sz="2000" b="1" dirty="0" err="1">
                <a:solidFill>
                  <a:schemeClr val="tx1"/>
                </a:solidFill>
              </a:rPr>
              <a:t>Bio-On</a:t>
            </a:r>
            <a:r>
              <a:rPr lang="it-IT" sz="2000" b="1" dirty="0">
                <a:solidFill>
                  <a:schemeClr val="tx1"/>
                </a:solidFill>
              </a:rPr>
              <a:t>,</a:t>
            </a:r>
            <a:r>
              <a:rPr lang="it-IT" sz="2000" dirty="0">
                <a:solidFill>
                  <a:schemeClr val="tx1"/>
                </a:solidFill>
              </a:rPr>
              <a:t> azienda impegnata nello sviluppo della chimica sostenibile, ha brevettato un poliestere naturale che ha le stesse caratteristiche fisiche e meccaniche della plastica ottenuta dal petrolio. </a:t>
            </a:r>
            <a:endParaRPr lang="it-IT" sz="2000" dirty="0" smtClean="0">
              <a:solidFill>
                <a:schemeClr val="tx1"/>
              </a:solidFill>
            </a:endParaRPr>
          </a:p>
          <a:p>
            <a:pPr algn="just" fontAlgn="base"/>
            <a:r>
              <a:rPr lang="it-IT" sz="2000" dirty="0" smtClean="0">
                <a:solidFill>
                  <a:srgbClr val="FF0000"/>
                </a:solidFill>
              </a:rPr>
              <a:t>«</a:t>
            </a:r>
            <a:r>
              <a:rPr lang="it-IT" sz="2000" b="1" dirty="0" smtClean="0">
                <a:solidFill>
                  <a:srgbClr val="FF0000"/>
                </a:solidFill>
              </a:rPr>
              <a:t>Questo </a:t>
            </a:r>
            <a:r>
              <a:rPr lang="it-IT" sz="2000" b="1" dirty="0">
                <a:solidFill>
                  <a:srgbClr val="FF0000"/>
                </a:solidFill>
              </a:rPr>
              <a:t>materiale, chiamato PHA, </a:t>
            </a:r>
            <a:r>
              <a:rPr lang="it-IT" sz="2000" dirty="0" smtClean="0">
                <a:solidFill>
                  <a:schemeClr val="tx1"/>
                </a:solidFill>
              </a:rPr>
              <a:t>è naturale </a:t>
            </a:r>
            <a:r>
              <a:rPr lang="it-IT" sz="2000" dirty="0">
                <a:solidFill>
                  <a:schemeClr val="tx1"/>
                </a:solidFill>
              </a:rPr>
              <a:t>e biodegradabile al 100% (ha ottenuto la certificazione del Dipartimento dell’agricoltura americano USDA) perché è generato da batteri presenti sulla terra da migliaia di anni</a:t>
            </a:r>
            <a:r>
              <a:rPr lang="it-IT" sz="2000" dirty="0" smtClean="0">
                <a:solidFill>
                  <a:schemeClr val="tx1"/>
                </a:solidFill>
              </a:rPr>
              <a:t>». </a:t>
            </a:r>
          </a:p>
          <a:p>
            <a:pPr algn="just" fontAlgn="base"/>
            <a:r>
              <a:rPr lang="it-IT" sz="2000" b="1" dirty="0" smtClean="0">
                <a:solidFill>
                  <a:srgbClr val="FF0000"/>
                </a:solidFill>
              </a:rPr>
              <a:t>«</a:t>
            </a:r>
            <a:r>
              <a:rPr lang="it-IT" sz="2000" b="1" dirty="0">
                <a:solidFill>
                  <a:srgbClr val="FF0000"/>
                </a:solidFill>
              </a:rPr>
              <a:t>Si utilizza per produrre bottiglie, </a:t>
            </a:r>
            <a:r>
              <a:rPr lang="it-IT" sz="2000" dirty="0">
                <a:solidFill>
                  <a:schemeClr val="tx1"/>
                </a:solidFill>
              </a:rPr>
              <a:t>flaconi, microsfere per cosmetici e perfino paraurti delle macchine e componenti degli aerei».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BE1FF-6972-44A5-9F61-F1EC499C27CD}" type="datetime1">
              <a:rPr lang="it-IT" smtClean="0"/>
              <a:t>22/11/2019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E94-D30B-4913-9321-B785B6976A78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691680" y="908720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it-IT" sz="2000" b="1" dirty="0" smtClean="0">
                <a:solidFill>
                  <a:srgbClr val="0070C0"/>
                </a:solidFill>
              </a:rPr>
              <a:t>PHA. La </a:t>
            </a:r>
            <a:r>
              <a:rPr lang="it-IT" sz="2000" b="1" dirty="0" err="1" smtClean="0">
                <a:solidFill>
                  <a:srgbClr val="0070C0"/>
                </a:solidFill>
              </a:rPr>
              <a:t>bioplastica</a:t>
            </a:r>
            <a:r>
              <a:rPr lang="it-IT" sz="2000" b="1" dirty="0" smtClean="0">
                <a:solidFill>
                  <a:srgbClr val="0070C0"/>
                </a:solidFill>
              </a:rPr>
              <a:t>, biodegradabile al 100%</a:t>
            </a:r>
            <a:r>
              <a:rPr lang="it-IT" sz="2000" b="1" dirty="0" smtClean="0">
                <a:solidFill>
                  <a:schemeClr val="tx1"/>
                </a:solidFill>
              </a:rPr>
              <a:t> </a:t>
            </a:r>
            <a:endParaRPr lang="it-IT" sz="2000" dirty="0">
              <a:solidFill>
                <a:schemeClr val="tx1"/>
              </a:solidFill>
            </a:endParaRPr>
          </a:p>
        </p:txBody>
      </p:sp>
      <p:pic>
        <p:nvPicPr>
          <p:cNvPr id="18434" name="Picture 2" descr="C:\Users\Master\Desktop\Lavori in corso\Plastica\p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437112"/>
            <a:ext cx="3593114" cy="2018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200800" cy="650503"/>
          </a:xfrm>
        </p:spPr>
        <p:txBody>
          <a:bodyPr>
            <a:no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ALLARME PLASTICA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640960" cy="3600400"/>
          </a:xfr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just" fontAlgn="base"/>
            <a:r>
              <a:rPr lang="it-IT" sz="2000" b="1" dirty="0">
                <a:solidFill>
                  <a:srgbClr val="FF0000"/>
                </a:solidFill>
              </a:rPr>
              <a:t>Uno dei modi più efficaci </a:t>
            </a:r>
            <a:r>
              <a:rPr lang="it-IT" sz="2000" dirty="0">
                <a:solidFill>
                  <a:schemeClr val="tx1"/>
                </a:solidFill>
              </a:rPr>
              <a:t>per diminuire l’inquinamento determinato dalla plastica è riciclarla. </a:t>
            </a:r>
            <a:endParaRPr lang="it-IT" sz="2000" dirty="0" smtClean="0">
              <a:solidFill>
                <a:schemeClr val="tx1"/>
              </a:solidFill>
            </a:endParaRPr>
          </a:p>
          <a:p>
            <a:pPr algn="just" fontAlgn="base"/>
            <a:r>
              <a:rPr lang="it-IT" sz="2000" b="1" dirty="0" smtClean="0">
                <a:solidFill>
                  <a:srgbClr val="FF0000"/>
                </a:solidFill>
              </a:rPr>
              <a:t>«Una </a:t>
            </a:r>
            <a:r>
              <a:rPr lang="it-IT" sz="2000" b="1" dirty="0">
                <a:solidFill>
                  <a:srgbClr val="FF0000"/>
                </a:solidFill>
              </a:rPr>
              <a:t>bottiglia può tornare a essere materia prima, </a:t>
            </a:r>
            <a:r>
              <a:rPr lang="it-IT" sz="2000" dirty="0">
                <a:solidFill>
                  <a:schemeClr val="tx1"/>
                </a:solidFill>
              </a:rPr>
              <a:t>creando lavoro, nuove professionalità e nuove imprese», afferma Antonello Ciotti, presidente </a:t>
            </a:r>
            <a:r>
              <a:rPr lang="it-IT" sz="2000" dirty="0" err="1">
                <a:solidFill>
                  <a:schemeClr val="tx1"/>
                </a:solidFill>
              </a:rPr>
              <a:t>Corepla</a:t>
            </a:r>
            <a:r>
              <a:rPr lang="it-IT" sz="2000" dirty="0">
                <a:solidFill>
                  <a:schemeClr val="tx1"/>
                </a:solidFill>
              </a:rPr>
              <a:t>, il Consorzio nazionale per la raccolta, il riciclaggio e il recupero degli imballaggi in plastica.</a:t>
            </a:r>
          </a:p>
          <a:p>
            <a:pPr algn="just" fontAlgn="base"/>
            <a:r>
              <a:rPr lang="it-IT" sz="2000" b="1" dirty="0">
                <a:solidFill>
                  <a:srgbClr val="FF0000"/>
                </a:solidFill>
              </a:rPr>
              <a:t>Un esempio? </a:t>
            </a:r>
            <a:r>
              <a:rPr lang="it-IT" sz="2000" dirty="0">
                <a:solidFill>
                  <a:schemeClr val="tx1"/>
                </a:solidFill>
              </a:rPr>
              <a:t>Dalle scaglie di </a:t>
            </a:r>
            <a:r>
              <a:rPr lang="it-IT" sz="2000" dirty="0" err="1">
                <a:solidFill>
                  <a:schemeClr val="tx1"/>
                </a:solidFill>
              </a:rPr>
              <a:t>pet</a:t>
            </a:r>
            <a:r>
              <a:rPr lang="it-IT" sz="2000" dirty="0">
                <a:solidFill>
                  <a:schemeClr val="tx1"/>
                </a:solidFill>
              </a:rPr>
              <a:t> si ricavano magliette, piumini e cruscotti per la macchina», precisa l’esperto. </a:t>
            </a:r>
            <a:endParaRPr lang="it-IT" sz="2000" dirty="0" smtClean="0">
              <a:solidFill>
                <a:schemeClr val="tx1"/>
              </a:solidFill>
            </a:endParaRPr>
          </a:p>
          <a:p>
            <a:pPr algn="just" fontAlgn="base"/>
            <a:r>
              <a:rPr lang="it-IT" sz="2000" b="1" dirty="0" smtClean="0">
                <a:solidFill>
                  <a:srgbClr val="FF0000"/>
                </a:solidFill>
              </a:rPr>
              <a:t>In </a:t>
            </a:r>
            <a:r>
              <a:rPr lang="it-IT" sz="2000" b="1" dirty="0">
                <a:solidFill>
                  <a:srgbClr val="FF0000"/>
                </a:solidFill>
              </a:rPr>
              <a:t>Italia, nel 2016, </a:t>
            </a:r>
            <a:r>
              <a:rPr lang="it-IT" sz="2000" dirty="0" err="1">
                <a:solidFill>
                  <a:schemeClr val="tx1"/>
                </a:solidFill>
              </a:rPr>
              <a:t>Corepla</a:t>
            </a:r>
            <a:r>
              <a:rPr lang="it-IT" sz="2000" dirty="0">
                <a:solidFill>
                  <a:schemeClr val="tx1"/>
                </a:solidFill>
              </a:rPr>
              <a:t> ha raccolto 960.000 tonnellate di plastica, mentre 340.000 tonnellate di imballaggi hanno già prodotto energia pulita, sostituendo combustibili fossili.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89C2-7D97-4D5A-98DC-A29A4C01AEDF}" type="datetime1">
              <a:rPr lang="it-IT" smtClean="0"/>
              <a:t>22/11/2019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E94-D30B-4913-9321-B785B6976A78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691680" y="908720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it-IT" sz="2000" b="1" dirty="0">
                <a:solidFill>
                  <a:srgbClr val="0070C0"/>
                </a:solidFill>
              </a:rPr>
              <a:t>Il riciclo è fondamentale</a:t>
            </a:r>
            <a:endParaRPr lang="it-IT" sz="2000" dirty="0">
              <a:solidFill>
                <a:srgbClr val="0070C0"/>
              </a:solidFill>
            </a:endParaRPr>
          </a:p>
        </p:txBody>
      </p:sp>
      <p:pic>
        <p:nvPicPr>
          <p:cNvPr id="19458" name="Picture 2" descr="C:\Users\Master\Desktop\Lavori in corso\Plastica\p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5013176"/>
            <a:ext cx="2857500" cy="16002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200800" cy="650503"/>
          </a:xfrm>
        </p:spPr>
        <p:txBody>
          <a:bodyPr>
            <a:no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ALLARME PLASTICA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9A58-41B5-44DC-9748-BEB8F0961061}" type="datetime1">
              <a:rPr lang="it-IT" smtClean="0"/>
              <a:t>22/11/2019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E94-D30B-4913-9321-B785B6976A78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971600" y="908720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70C0"/>
                </a:solidFill>
              </a:rPr>
              <a:t>Rimedi </a:t>
            </a:r>
            <a:r>
              <a:rPr lang="it-IT" sz="2000" b="1" dirty="0">
                <a:solidFill>
                  <a:srgbClr val="0070C0"/>
                </a:solidFill>
              </a:rPr>
              <a:t>possibili per ridurre l’uso di plastica</a:t>
            </a:r>
            <a:endParaRPr lang="it-IT" sz="2000" dirty="0">
              <a:solidFill>
                <a:srgbClr val="0070C0"/>
              </a:solidFill>
            </a:endParaRP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251520" y="1484784"/>
            <a:ext cx="8640960" cy="1656184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it-IT" sz="2000" b="1" dirty="0">
                <a:solidFill>
                  <a:srgbClr val="FF0000"/>
                </a:solidFill>
              </a:rPr>
              <a:t>Secondo le stime più affidabili</a:t>
            </a:r>
            <a:r>
              <a:rPr lang="it-IT" sz="2000" dirty="0"/>
              <a:t>, nel 2050 avremo prodotto </a:t>
            </a:r>
            <a:r>
              <a:rPr lang="it-IT" sz="2000" b="1" dirty="0"/>
              <a:t>più di 25.000 milioni di tonnellate di rifiuti plastici</a:t>
            </a:r>
            <a:r>
              <a:rPr lang="it-IT" sz="2000" dirty="0"/>
              <a:t>, di cui la maggior parte di provenienza domestica.</a:t>
            </a:r>
          </a:p>
          <a:p>
            <a:pPr algn="just"/>
            <a:r>
              <a:rPr lang="it-IT" sz="2000" b="1" dirty="0"/>
              <a:t>Solo una piccola parte verrà riciclata o incenerita.</a:t>
            </a:r>
            <a:endParaRPr lang="it-IT" sz="2000" dirty="0"/>
          </a:p>
          <a:p>
            <a:pPr algn="just"/>
            <a:r>
              <a:rPr lang="it-IT" sz="2000" b="1" dirty="0">
                <a:solidFill>
                  <a:srgbClr val="FF0000"/>
                </a:solidFill>
              </a:rPr>
              <a:t>Nel nostro piccolo, </a:t>
            </a:r>
            <a:r>
              <a:rPr lang="it-IT" sz="2000" dirty="0"/>
              <a:t>se vogliamo </a:t>
            </a:r>
            <a:r>
              <a:rPr lang="it-IT" sz="2000" b="1" dirty="0"/>
              <a:t>difendere la salute dei mari</a:t>
            </a:r>
            <a:r>
              <a:rPr lang="it-IT" sz="2000" dirty="0"/>
              <a:t> e preservarne le forme di vita, la prima cosa da fare è </a:t>
            </a:r>
            <a:r>
              <a:rPr lang="it-IT" sz="2000" b="1" dirty="0"/>
              <a:t>cambiare le nostre abitudini di acquisto</a:t>
            </a:r>
            <a:r>
              <a:rPr lang="it-IT" sz="2000" dirty="0"/>
              <a:t>.</a:t>
            </a:r>
          </a:p>
        </p:txBody>
      </p:sp>
      <p:pic>
        <p:nvPicPr>
          <p:cNvPr id="20482" name="Picture 2" descr="C:\Users\Master\Desktop\Lavori in corso\Plastica\p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356992"/>
            <a:ext cx="4176464" cy="306061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200800" cy="650503"/>
          </a:xfrm>
        </p:spPr>
        <p:txBody>
          <a:bodyPr>
            <a:no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ALLARME PLASTICA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32E8-DF42-4A62-8640-28447148C3CC}" type="datetime1">
              <a:rPr lang="it-IT" smtClean="0"/>
              <a:t>22/11/2019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E94-D30B-4913-9321-B785B6976A78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971600" y="908720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070C0"/>
                </a:solidFill>
              </a:rPr>
              <a:t>Come? Applicando i principi delle 4 R</a:t>
            </a: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251520" y="1484784"/>
            <a:ext cx="8640960" cy="1872208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179388" indent="-179388"/>
            <a:r>
              <a:rPr lang="it-IT" sz="2000" b="1" dirty="0">
                <a:solidFill>
                  <a:srgbClr val="FF0000"/>
                </a:solidFill>
              </a:rPr>
              <a:t>– Ridurre:</a:t>
            </a:r>
            <a:r>
              <a:rPr lang="it-IT" sz="2000" dirty="0"/>
              <a:t> optare per prodotti con meno imballaggi, borse in stoffa, batterie </a:t>
            </a:r>
            <a:r>
              <a:rPr lang="it-IT" sz="2000" dirty="0" err="1"/>
              <a:t>ricaricabili…</a:t>
            </a:r>
            <a:endParaRPr lang="it-IT" sz="2000" dirty="0"/>
          </a:p>
          <a:p>
            <a:r>
              <a:rPr lang="it-IT" sz="2000" b="1" dirty="0">
                <a:solidFill>
                  <a:srgbClr val="FF0000"/>
                </a:solidFill>
              </a:rPr>
              <a:t>– Riusare:</a:t>
            </a:r>
            <a:r>
              <a:rPr lang="it-IT" sz="2000" dirty="0"/>
              <a:t> scegliere il vuoto a rendere, il vetro al posto della </a:t>
            </a:r>
            <a:r>
              <a:rPr lang="it-IT" sz="2000" dirty="0" err="1"/>
              <a:t>plastica…</a:t>
            </a:r>
            <a:endParaRPr lang="it-IT" sz="2000" dirty="0"/>
          </a:p>
          <a:p>
            <a:r>
              <a:rPr lang="it-IT" sz="2000" b="1" dirty="0">
                <a:solidFill>
                  <a:srgbClr val="FF0000"/>
                </a:solidFill>
              </a:rPr>
              <a:t>– Riciclare:</a:t>
            </a:r>
            <a:r>
              <a:rPr lang="it-IT" sz="2000" dirty="0"/>
              <a:t> selezionare i rifiuti, adottare la raccolta </a:t>
            </a:r>
            <a:r>
              <a:rPr lang="it-IT" sz="2000" dirty="0" err="1"/>
              <a:t>differenziata…</a:t>
            </a:r>
            <a:endParaRPr lang="it-IT" sz="2000" dirty="0"/>
          </a:p>
          <a:p>
            <a:pPr marL="179388" indent="-179388"/>
            <a:r>
              <a:rPr lang="it-IT" sz="2000" b="1" dirty="0">
                <a:solidFill>
                  <a:srgbClr val="FF0000"/>
                </a:solidFill>
              </a:rPr>
              <a:t>– Recuperare:</a:t>
            </a:r>
            <a:r>
              <a:rPr lang="it-IT" sz="2000" dirty="0">
                <a:solidFill>
                  <a:srgbClr val="FF0000"/>
                </a:solidFill>
              </a:rPr>
              <a:t> </a:t>
            </a:r>
            <a:r>
              <a:rPr lang="it-IT" sz="2000" dirty="0"/>
              <a:t>produrre oggetti diversi dalla loro funzione originale, inventare nuovi </a:t>
            </a:r>
            <a:r>
              <a:rPr lang="it-IT" sz="2000" dirty="0" err="1"/>
              <a:t>utilizzi…</a:t>
            </a:r>
            <a:endParaRPr lang="it-IT" sz="2000" dirty="0"/>
          </a:p>
        </p:txBody>
      </p:sp>
      <p:pic>
        <p:nvPicPr>
          <p:cNvPr id="21506" name="Picture 2" descr="C:\Users\Master\Desktop\Lavori in corso\Plastica\p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501008"/>
            <a:ext cx="3071852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200800" cy="650503"/>
          </a:xfrm>
        </p:spPr>
        <p:txBody>
          <a:bodyPr>
            <a:no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ALLARME PLASTICA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A314E-B199-480A-8B96-D1E78BB1FAAE}" type="datetime1">
              <a:rPr lang="it-IT" smtClean="0"/>
              <a:t>22/11/2019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E94-D30B-4913-9321-B785B6976A78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971600" y="908720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070C0"/>
                </a:solidFill>
              </a:rPr>
              <a:t>Evitare (e riutilizzare) le confezioni di plastica</a:t>
            </a:r>
            <a:endParaRPr lang="it-IT" sz="2000" dirty="0">
              <a:solidFill>
                <a:srgbClr val="0070C0"/>
              </a:solidFill>
            </a:endParaRP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251520" y="1484784"/>
            <a:ext cx="8640960" cy="2808312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it-IT" sz="2000" b="1" dirty="0">
                <a:solidFill>
                  <a:srgbClr val="FF0000"/>
                </a:solidFill>
              </a:rPr>
              <a:t>Il modo migliore per ridurre la quantità di plastica </a:t>
            </a:r>
            <a:r>
              <a:rPr lang="it-IT" sz="2000" dirty="0"/>
              <a:t>da </a:t>
            </a:r>
            <a:r>
              <a:rPr lang="it-IT" sz="2000" dirty="0" smtClean="0"/>
              <a:t>smaltire </a:t>
            </a:r>
            <a:r>
              <a:rPr lang="it-IT" sz="2000" dirty="0"/>
              <a:t>è quello di </a:t>
            </a:r>
            <a:r>
              <a:rPr lang="it-IT" sz="2000" b="1" dirty="0"/>
              <a:t>cercare di evitare</a:t>
            </a:r>
            <a:r>
              <a:rPr lang="it-IT" sz="2000" dirty="0"/>
              <a:t>, quando possibile, di scegliere prodotti con</a:t>
            </a:r>
            <a:r>
              <a:rPr lang="it-IT" sz="2000" b="1" dirty="0"/>
              <a:t> confezioni in plastica</a:t>
            </a:r>
            <a:r>
              <a:rPr lang="it-IT" sz="2000" dirty="0" smtClean="0"/>
              <a:t>.</a:t>
            </a:r>
          </a:p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Sembra </a:t>
            </a:r>
            <a:r>
              <a:rPr lang="it-IT" sz="2000" b="1" dirty="0">
                <a:solidFill>
                  <a:srgbClr val="FF0000"/>
                </a:solidFill>
              </a:rPr>
              <a:t>difficile. </a:t>
            </a:r>
            <a:r>
              <a:rPr lang="it-IT" sz="2000" dirty="0"/>
              <a:t>Dall’acqua sino ai cosmetici e ai detersivi presentano, spesso, confezioni a base di materiali </a:t>
            </a:r>
            <a:r>
              <a:rPr lang="it-IT" sz="2000" dirty="0" smtClean="0"/>
              <a:t>plastici</a:t>
            </a:r>
            <a:r>
              <a:rPr lang="it-IT" sz="2000" dirty="0"/>
              <a:t>. </a:t>
            </a:r>
            <a:endParaRPr lang="it-IT" sz="2000" dirty="0" smtClean="0"/>
          </a:p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Ma </a:t>
            </a:r>
            <a:r>
              <a:rPr lang="it-IT" sz="2000" b="1" dirty="0">
                <a:solidFill>
                  <a:srgbClr val="FF0000"/>
                </a:solidFill>
              </a:rPr>
              <a:t>con un po’ di impegno </a:t>
            </a:r>
            <a:r>
              <a:rPr lang="it-IT" sz="2000" dirty="0"/>
              <a:t>qualcosa si può fare. Si può scegliere, ad esempio, di acquistare i </a:t>
            </a:r>
            <a:r>
              <a:rPr lang="it-IT" sz="2000" b="1" dirty="0"/>
              <a:t>detergenti sfusi.</a:t>
            </a:r>
            <a:r>
              <a:rPr lang="it-IT" sz="2000" dirty="0"/>
              <a:t> </a:t>
            </a:r>
            <a:endParaRPr lang="it-IT" sz="2000" dirty="0" smtClean="0"/>
          </a:p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In </a:t>
            </a:r>
            <a:r>
              <a:rPr lang="it-IT" sz="2000" b="1" dirty="0">
                <a:solidFill>
                  <a:srgbClr val="FF0000"/>
                </a:solidFill>
              </a:rPr>
              <a:t>molti supermercati </a:t>
            </a:r>
            <a:r>
              <a:rPr lang="it-IT" sz="2000" dirty="0"/>
              <a:t>sono presenti distributori di detersivi di ogni tipo. In questo modo si potranno </a:t>
            </a:r>
            <a:r>
              <a:rPr lang="it-IT" sz="2000" b="1" dirty="0"/>
              <a:t>utilizzare sempre gli stessi contenitori</a:t>
            </a:r>
            <a:r>
              <a:rPr lang="it-IT" sz="2000" dirty="0"/>
              <a:t> da riempire di volta in volta. Meno flaconi, meno plastica dispersa nell’ambiente.</a:t>
            </a:r>
          </a:p>
        </p:txBody>
      </p:sp>
      <p:pic>
        <p:nvPicPr>
          <p:cNvPr id="22530" name="Picture 2" descr="C:\Users\Master\Desktop\Lavori in corso\Plastica\p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437112"/>
            <a:ext cx="3840426" cy="21602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200800" cy="650503"/>
          </a:xfrm>
        </p:spPr>
        <p:txBody>
          <a:bodyPr>
            <a:no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ALLARME PLASTICA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B4AE-58EA-4486-A54E-8D6F35850209}" type="datetime1">
              <a:rPr lang="it-IT" smtClean="0"/>
              <a:t>22/11/2019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E94-D30B-4913-9321-B785B6976A78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971600" y="908720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70C0"/>
                </a:solidFill>
              </a:rPr>
              <a:t>Piccoli gesti quotidiani</a:t>
            </a:r>
            <a:endParaRPr lang="it-IT" sz="2000" dirty="0">
              <a:solidFill>
                <a:srgbClr val="0070C0"/>
              </a:solidFill>
            </a:endParaRP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251520" y="1484784"/>
            <a:ext cx="8640960" cy="3384376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it-IT" sz="2000" b="1" dirty="0">
                <a:solidFill>
                  <a:srgbClr val="FF0000"/>
                </a:solidFill>
              </a:rPr>
              <a:t>Stesso discorso vale per l’acqua. </a:t>
            </a:r>
            <a:r>
              <a:rPr lang="it-IT" sz="2000" dirty="0"/>
              <a:t>La maggior parte dei rifiuti plastici è, infatti, costituita da bottiglie e bottigliette d’acqua. </a:t>
            </a:r>
            <a:endParaRPr lang="it-IT" sz="2000" dirty="0" smtClean="0"/>
          </a:p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Meglio</a:t>
            </a:r>
            <a:r>
              <a:rPr lang="it-IT" sz="2000" b="1" dirty="0">
                <a:solidFill>
                  <a:srgbClr val="FF0000"/>
                </a:solidFill>
              </a:rPr>
              <a:t>, allora, </a:t>
            </a:r>
            <a:r>
              <a:rPr lang="it-IT" sz="2000" dirty="0"/>
              <a:t>acquistare contenitori </a:t>
            </a:r>
            <a:r>
              <a:rPr lang="it-IT" sz="2000" dirty="0" smtClean="0"/>
              <a:t>riutilizzabili,</a:t>
            </a:r>
            <a:r>
              <a:rPr lang="it-IT" sz="2000" dirty="0"/>
              <a:t> in vetro o alluminio ad esempio, da riempire, quando è possibile, con </a:t>
            </a:r>
            <a:r>
              <a:rPr lang="it-IT" sz="2000" b="1" dirty="0"/>
              <a:t>l’acqua del rubinetto</a:t>
            </a:r>
            <a:r>
              <a:rPr lang="it-IT" sz="2000" dirty="0"/>
              <a:t>. </a:t>
            </a:r>
            <a:endParaRPr lang="it-IT" sz="2000" dirty="0" smtClean="0"/>
          </a:p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O </a:t>
            </a:r>
            <a:r>
              <a:rPr lang="it-IT" sz="2000" b="1" dirty="0">
                <a:solidFill>
                  <a:srgbClr val="FF0000"/>
                </a:solidFill>
              </a:rPr>
              <a:t>anche con quella minerale</a:t>
            </a:r>
            <a:r>
              <a:rPr lang="it-IT" sz="2000" dirty="0"/>
              <a:t>, acquistando, magari, bottiglie grandi in luogo di quelle piccole che generano un’enorme quantità di rifiuti. </a:t>
            </a:r>
            <a:endParaRPr lang="it-IT" sz="2000" dirty="0" smtClean="0"/>
          </a:p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Anche</a:t>
            </a:r>
            <a:r>
              <a:rPr lang="it-IT" sz="2000" b="1" dirty="0">
                <a:solidFill>
                  <a:srgbClr val="FF0000"/>
                </a:solidFill>
              </a:rPr>
              <a:t> piatti e bicchieri di plastica</a:t>
            </a:r>
            <a:r>
              <a:rPr lang="it-IT" sz="2000" dirty="0"/>
              <a:t> andrebbero evitati il più possibile. Sono indiscutibilmente comodi, ma anche moto inquinanti. </a:t>
            </a:r>
            <a:endParaRPr lang="it-IT" sz="2000" dirty="0" smtClean="0"/>
          </a:p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Quando </a:t>
            </a:r>
            <a:r>
              <a:rPr lang="it-IT" sz="2000" b="1" dirty="0">
                <a:solidFill>
                  <a:srgbClr val="FF0000"/>
                </a:solidFill>
              </a:rPr>
              <a:t>si va al bar, </a:t>
            </a:r>
            <a:r>
              <a:rPr lang="it-IT" sz="2000" dirty="0"/>
              <a:t>meglio soffermarsi qualche minuto a sorseggiare </a:t>
            </a:r>
            <a:r>
              <a:rPr lang="it-IT" sz="2000" b="1" dirty="0"/>
              <a:t>il caffè nella tazzina</a:t>
            </a:r>
            <a:r>
              <a:rPr lang="it-IT" sz="2000" dirty="0"/>
              <a:t> piuttosto che prenderlo a portar via nel bicchierino di plastica. Ne guadagnerà, certamente, anche in gusto.</a:t>
            </a:r>
          </a:p>
        </p:txBody>
      </p:sp>
      <p:pic>
        <p:nvPicPr>
          <p:cNvPr id="23554" name="Picture 2" descr="C:\Users\Master\Desktop\Lavori in corso\Plastica\p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5013176"/>
            <a:ext cx="2475359" cy="164723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200800" cy="650503"/>
          </a:xfrm>
        </p:spPr>
        <p:txBody>
          <a:bodyPr>
            <a:no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ALLARME PLASTICA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3790-9879-44CC-8316-78311DA1E65C}" type="datetime1">
              <a:rPr lang="it-IT" smtClean="0"/>
              <a:t>22/11/2019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E94-D30B-4913-9321-B785B6976A78}" type="slidenum">
              <a:rPr lang="it-IT" smtClean="0"/>
              <a:pPr/>
              <a:t>27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83671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70C0"/>
                </a:solidFill>
              </a:rPr>
              <a:t>Molto dipende da noi. Dobbiamo cambiare abitudini</a:t>
            </a:r>
            <a:endParaRPr lang="it-IT" sz="2000" dirty="0">
              <a:solidFill>
                <a:srgbClr val="0070C0"/>
              </a:solidFill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251520" y="1484784"/>
            <a:ext cx="8640960" cy="1944216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it-IT" sz="2000" b="1" dirty="0">
                <a:solidFill>
                  <a:srgbClr val="FF0000"/>
                </a:solidFill>
              </a:rPr>
              <a:t>Da un lato è meritorio l’impegno di privati ed associazioni </a:t>
            </a:r>
            <a:r>
              <a:rPr lang="it-IT" sz="2000" dirty="0"/>
              <a:t>per </a:t>
            </a:r>
            <a:r>
              <a:rPr lang="it-IT" sz="2000" b="1" dirty="0"/>
              <a:t>ripulire le nostre bellissime spiagge</a:t>
            </a:r>
            <a:r>
              <a:rPr lang="it-IT" sz="2000" dirty="0"/>
              <a:t> (come il progetto </a:t>
            </a:r>
            <a:r>
              <a:rPr lang="it-IT" sz="2000" dirty="0" err="1"/>
              <a:t>Clean-Up</a:t>
            </a:r>
            <a:r>
              <a:rPr lang="it-IT" sz="2000" dirty="0"/>
              <a:t> The </a:t>
            </a:r>
            <a:r>
              <a:rPr lang="it-IT" sz="2000" dirty="0" err="1"/>
              <a:t>Med</a:t>
            </a:r>
            <a:r>
              <a:rPr lang="it-IT" sz="2000" dirty="0"/>
              <a:t> promosso sempre da Legambiente).</a:t>
            </a:r>
          </a:p>
          <a:p>
            <a:pPr algn="just"/>
            <a:r>
              <a:rPr lang="it-IT" sz="2000" b="1" dirty="0">
                <a:solidFill>
                  <a:srgbClr val="FF0000"/>
                </a:solidFill>
              </a:rPr>
              <a:t>E’ tuttavia evidente </a:t>
            </a:r>
            <a:r>
              <a:rPr lang="it-IT" sz="2000" dirty="0"/>
              <a:t>che senza un deciso </a:t>
            </a:r>
            <a:r>
              <a:rPr lang="it-IT" sz="2000" b="1" dirty="0"/>
              <a:t>cambiamento di abitudini d’acquisto</a:t>
            </a:r>
            <a:r>
              <a:rPr lang="it-IT" sz="2000" dirty="0"/>
              <a:t>, corrette pratiche di </a:t>
            </a:r>
            <a:r>
              <a:rPr lang="it-IT" sz="2000" b="1" dirty="0"/>
              <a:t>riciclo, riduzione, recupero, riutilizzo</a:t>
            </a:r>
            <a:r>
              <a:rPr lang="it-IT" sz="2000" dirty="0"/>
              <a:t> degli oggetti in plastica, ci troveremo sempre al punto di partenza, in un eterno gioco dell’oca</a:t>
            </a:r>
            <a:r>
              <a:rPr lang="it-IT" sz="2000" dirty="0" smtClean="0"/>
              <a:t>.</a:t>
            </a:r>
          </a:p>
        </p:txBody>
      </p:sp>
      <p:pic>
        <p:nvPicPr>
          <p:cNvPr id="24578" name="Picture 2" descr="C:\Users\Master\Desktop\Lavori in corso\Plastica\p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45024"/>
            <a:ext cx="2847975" cy="16002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pic>
        <p:nvPicPr>
          <p:cNvPr id="24579" name="Picture 3" descr="C:\Users\Master\Desktop\Lavori in corso\Plastica\p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645024"/>
            <a:ext cx="2466274" cy="1656184"/>
          </a:xfrm>
          <a:prstGeom prst="rect">
            <a:avLst/>
          </a:prstGeom>
          <a:noFill/>
        </p:spPr>
      </p:pic>
      <p:pic>
        <p:nvPicPr>
          <p:cNvPr id="24580" name="Picture 4" descr="C:\Users\Master\Desktop\Lavori in corso\Plastica\p357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717032"/>
            <a:ext cx="3181350" cy="1438275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2483768" y="5445224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smtClean="0">
                <a:solidFill>
                  <a:srgbClr val="FF0000"/>
                </a:solidFill>
              </a:rPr>
              <a:t>FINE</a:t>
            </a:r>
            <a:endParaRPr lang="it-IT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200800" cy="650503"/>
          </a:xfrm>
        </p:spPr>
        <p:txBody>
          <a:bodyPr>
            <a:no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ALLARME PLASTICA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640960" cy="1656184"/>
          </a:xfr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algn="just" fontAlgn="base"/>
            <a:r>
              <a:rPr lang="it-IT" sz="2000" b="1" dirty="0" smtClean="0">
                <a:solidFill>
                  <a:srgbClr val="FF0000"/>
                </a:solidFill>
              </a:rPr>
              <a:t>Oltre </a:t>
            </a:r>
            <a:r>
              <a:rPr lang="it-IT" sz="2000" b="1" dirty="0">
                <a:solidFill>
                  <a:srgbClr val="FF0000"/>
                </a:solidFill>
              </a:rPr>
              <a:t>ai grandi detriti </a:t>
            </a:r>
            <a:r>
              <a:rPr lang="it-IT" sz="2000" dirty="0">
                <a:solidFill>
                  <a:schemeClr val="tx1"/>
                </a:solidFill>
              </a:rPr>
              <a:t>che galleggiano negli oceani, oggi la minaccia più grande (e invisibile) è rappresentata dalle microplastiche. </a:t>
            </a:r>
            <a:endParaRPr lang="it-IT" sz="2000" dirty="0" smtClean="0">
              <a:solidFill>
                <a:schemeClr val="tx1"/>
              </a:solidFill>
            </a:endParaRPr>
          </a:p>
          <a:p>
            <a:pPr algn="just" fontAlgn="base"/>
            <a:r>
              <a:rPr lang="it-IT" sz="2000" b="1" dirty="0" smtClean="0">
                <a:solidFill>
                  <a:srgbClr val="FF0000"/>
                </a:solidFill>
              </a:rPr>
              <a:t>Si </a:t>
            </a:r>
            <a:r>
              <a:rPr lang="it-IT" sz="2000" b="1" dirty="0">
                <a:solidFill>
                  <a:srgbClr val="FF0000"/>
                </a:solidFill>
              </a:rPr>
              <a:t>tratta di frammenti inferiori a 5 millimetri</a:t>
            </a:r>
            <a:r>
              <a:rPr lang="it-IT" sz="2000" dirty="0">
                <a:solidFill>
                  <a:schemeClr val="tx1"/>
                </a:solidFill>
              </a:rPr>
              <a:t> che finiscono nei fiumi e poi in mare e vengono ingeriti dai pesci o filtrati da cozze, vongole e altri molluschi che li assorbono e poi finiscono sulle nostre </a:t>
            </a:r>
            <a:r>
              <a:rPr lang="it-IT" sz="2000" dirty="0" smtClean="0">
                <a:solidFill>
                  <a:schemeClr val="tx1"/>
                </a:solidFill>
              </a:rPr>
              <a:t>tavole.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9DCD-CE98-4DEF-9712-C2AABBD8BF92}" type="datetime1">
              <a:rPr lang="it-IT" smtClean="0"/>
              <a:t>22/11/2019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E94-D30B-4913-9321-B785B6976A78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691680" y="908720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it-IT" sz="2000" b="1" dirty="0" smtClean="0">
                <a:solidFill>
                  <a:srgbClr val="0070C0"/>
                </a:solidFill>
              </a:rPr>
              <a:t>L’invasione delle microplastiche</a:t>
            </a:r>
            <a:endParaRPr lang="it-IT" sz="20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Mast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501008"/>
            <a:ext cx="5122228" cy="273630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200800" cy="650503"/>
          </a:xfrm>
        </p:spPr>
        <p:txBody>
          <a:bodyPr>
            <a:no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ALLARME PLASTICA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640960" cy="1584176"/>
          </a:xfr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algn="just" fontAlgn="base"/>
            <a:r>
              <a:rPr lang="it-IT" sz="2000" b="1" dirty="0">
                <a:solidFill>
                  <a:srgbClr val="FF0000"/>
                </a:solidFill>
              </a:rPr>
              <a:t>Le microplastiche </a:t>
            </a:r>
            <a:r>
              <a:rPr lang="it-IT" sz="2000" dirty="0">
                <a:solidFill>
                  <a:schemeClr val="tx1"/>
                </a:solidFill>
              </a:rPr>
              <a:t>vengono prodotte dalla scomposizione di grandi pezzi, dalle bottiglie, dai flaconi, dalle reti lasciate in mare, e anche da cosmetici che contengono microgranuli come detergenti, dentifrici, creme solari e </a:t>
            </a:r>
            <a:r>
              <a:rPr lang="it-IT" sz="2000" dirty="0" err="1">
                <a:solidFill>
                  <a:schemeClr val="tx1"/>
                </a:solidFill>
              </a:rPr>
              <a:t>scrub</a:t>
            </a:r>
            <a:r>
              <a:rPr lang="it-IT" sz="2000" dirty="0" smtClean="0">
                <a:solidFill>
                  <a:schemeClr val="tx1"/>
                </a:solidFill>
              </a:rPr>
              <a:t>».</a:t>
            </a:r>
          </a:p>
          <a:p>
            <a:pPr algn="just" fontAlgn="base"/>
            <a:r>
              <a:rPr lang="it-IT" sz="2000" b="1" dirty="0" smtClean="0">
                <a:solidFill>
                  <a:srgbClr val="FF0000"/>
                </a:solidFill>
              </a:rPr>
              <a:t>Quando </a:t>
            </a:r>
            <a:r>
              <a:rPr lang="it-IT" sz="2000" b="1" dirty="0">
                <a:solidFill>
                  <a:srgbClr val="FF0000"/>
                </a:solidFill>
              </a:rPr>
              <a:t>utilizzi questi prodotti, </a:t>
            </a:r>
            <a:r>
              <a:rPr lang="it-IT" sz="2000" dirty="0">
                <a:solidFill>
                  <a:schemeClr val="tx1"/>
                </a:solidFill>
              </a:rPr>
              <a:t>le “</a:t>
            </a:r>
            <a:r>
              <a:rPr lang="it-IT" sz="2000" dirty="0" err="1">
                <a:solidFill>
                  <a:schemeClr val="tx1"/>
                </a:solidFill>
              </a:rPr>
              <a:t>micropalline</a:t>
            </a:r>
            <a:r>
              <a:rPr lang="it-IT" sz="2000" dirty="0">
                <a:solidFill>
                  <a:schemeClr val="tx1"/>
                </a:solidFill>
              </a:rPr>
              <a:t>” cadono nel lavandino e da lì ai corsi d’acqua il passaggio è breve.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53A0-663E-4A13-AF2D-99DAFF92EC39}" type="datetime1">
              <a:rPr lang="it-IT" smtClean="0"/>
              <a:t>22/11/2019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E94-D30B-4913-9321-B785B6976A78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691680" y="908720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it-IT" sz="2000" b="1" dirty="0" smtClean="0">
                <a:solidFill>
                  <a:srgbClr val="0070C0"/>
                </a:solidFill>
              </a:rPr>
              <a:t>Le microplastiche nei corsi d’acqua e in mare</a:t>
            </a:r>
            <a:endParaRPr lang="it-IT" sz="2000" dirty="0">
              <a:solidFill>
                <a:srgbClr val="0070C0"/>
              </a:solidFill>
            </a:endParaRPr>
          </a:p>
        </p:txBody>
      </p:sp>
      <p:pic>
        <p:nvPicPr>
          <p:cNvPr id="9218" name="Picture 2" descr="C:\Users\Master\Desktop\Lavori in corso\Plastica\p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429000"/>
            <a:ext cx="5143429" cy="28803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200800" cy="650503"/>
          </a:xfrm>
        </p:spPr>
        <p:txBody>
          <a:bodyPr>
            <a:no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ALLARME PLASTICA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640960" cy="1800200"/>
          </a:xfr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algn="just" fontAlgn="base"/>
            <a:r>
              <a:rPr lang="it-IT" sz="2000" b="1" dirty="0" smtClean="0">
                <a:solidFill>
                  <a:srgbClr val="FF0000"/>
                </a:solidFill>
              </a:rPr>
              <a:t>In </a:t>
            </a:r>
            <a:r>
              <a:rPr lang="it-IT" sz="2000" b="1" dirty="0">
                <a:solidFill>
                  <a:srgbClr val="FF0000"/>
                </a:solidFill>
              </a:rPr>
              <a:t>Italia abbiamo ben 1.200 fiumi </a:t>
            </a:r>
            <a:r>
              <a:rPr lang="it-IT" sz="2000" dirty="0">
                <a:solidFill>
                  <a:schemeClr val="tx1"/>
                </a:solidFill>
              </a:rPr>
              <a:t>che diventano nastri trasportatori di microplastica in </a:t>
            </a:r>
            <a:r>
              <a:rPr lang="it-IT" sz="2000" dirty="0" smtClean="0">
                <a:solidFill>
                  <a:schemeClr val="tx1"/>
                </a:solidFill>
              </a:rPr>
              <a:t>mare. Proprio </a:t>
            </a:r>
            <a:r>
              <a:rPr lang="it-IT" sz="2000" dirty="0">
                <a:solidFill>
                  <a:schemeClr val="tx1"/>
                </a:solidFill>
              </a:rPr>
              <a:t>per contenere i danni, è stata presentata una proposta di legge, già passata alla Camera, che specifichi con un bollino l’assenza di questi inquinanti</a:t>
            </a:r>
            <a:r>
              <a:rPr lang="it-IT" sz="2000" dirty="0" smtClean="0">
                <a:solidFill>
                  <a:schemeClr val="tx1"/>
                </a:solidFill>
              </a:rPr>
              <a:t>. </a:t>
            </a:r>
          </a:p>
          <a:p>
            <a:pPr algn="just" fontAlgn="base"/>
            <a:r>
              <a:rPr lang="it-IT" sz="2000" b="1" dirty="0" smtClean="0">
                <a:solidFill>
                  <a:srgbClr val="FF0000"/>
                </a:solidFill>
              </a:rPr>
              <a:t>Nel </a:t>
            </a:r>
            <a:r>
              <a:rPr lang="it-IT" sz="2000" b="1" dirty="0">
                <a:solidFill>
                  <a:srgbClr val="FF0000"/>
                </a:solidFill>
              </a:rPr>
              <a:t>frattempo </a:t>
            </a:r>
            <a:r>
              <a:rPr lang="it-IT" sz="2000" dirty="0">
                <a:solidFill>
                  <a:schemeClr val="tx1"/>
                </a:solidFill>
              </a:rPr>
              <a:t>però è bene evitare cosmetici che contengono le “microsfere” tossiche. 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A5DF-DE13-4EC6-8BC6-7791B0B63130}" type="datetime1">
              <a:rPr lang="it-IT" smtClean="0"/>
              <a:t>22/11/2019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E94-D30B-4913-9321-B785B6976A78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691680" y="908720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it-IT" sz="2000" b="1" dirty="0" smtClean="0">
                <a:solidFill>
                  <a:srgbClr val="0070C0"/>
                </a:solidFill>
              </a:rPr>
              <a:t>I fiumi trasportatori di microplastiche</a:t>
            </a:r>
            <a:endParaRPr lang="it-IT" sz="2000" dirty="0">
              <a:solidFill>
                <a:srgbClr val="0070C0"/>
              </a:solidFill>
            </a:endParaRPr>
          </a:p>
        </p:txBody>
      </p:sp>
      <p:pic>
        <p:nvPicPr>
          <p:cNvPr id="10242" name="Picture 2" descr="C:\Users\Master\Desktop\Lavori in corso\Plastica\p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645024"/>
            <a:ext cx="4757671" cy="266429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200800" cy="650503"/>
          </a:xfrm>
        </p:spPr>
        <p:txBody>
          <a:bodyPr>
            <a:no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ALLARME PLASTICA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640960" cy="1512168"/>
          </a:xfr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just" fontAlgn="base"/>
            <a:r>
              <a:rPr lang="it-IT" sz="2000" b="1" dirty="0">
                <a:solidFill>
                  <a:srgbClr val="FF0000"/>
                </a:solidFill>
              </a:rPr>
              <a:t>Sulle etichette vengono indicate </a:t>
            </a:r>
            <a:r>
              <a:rPr lang="it-IT" sz="2000" dirty="0">
                <a:solidFill>
                  <a:schemeClr val="tx1"/>
                </a:solidFill>
              </a:rPr>
              <a:t>come </a:t>
            </a:r>
            <a:r>
              <a:rPr lang="it-IT" sz="2000" b="1" dirty="0">
                <a:solidFill>
                  <a:schemeClr val="tx1"/>
                </a:solidFill>
              </a:rPr>
              <a:t>PE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dirty="0" err="1">
                <a:solidFill>
                  <a:schemeClr val="tx1"/>
                </a:solidFill>
              </a:rPr>
              <a:t>Polyethylene</a:t>
            </a:r>
            <a:r>
              <a:rPr lang="it-IT" sz="2000" dirty="0">
                <a:solidFill>
                  <a:schemeClr val="tx1"/>
                </a:solidFill>
              </a:rPr>
              <a:t>, </a:t>
            </a:r>
            <a:r>
              <a:rPr lang="it-IT" sz="2000" b="1" dirty="0">
                <a:solidFill>
                  <a:schemeClr val="tx1"/>
                </a:solidFill>
              </a:rPr>
              <a:t>PP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dirty="0" err="1">
                <a:solidFill>
                  <a:schemeClr val="tx1"/>
                </a:solidFill>
              </a:rPr>
              <a:t>Polypropylene</a:t>
            </a:r>
            <a:r>
              <a:rPr lang="it-IT" sz="2000" dirty="0">
                <a:solidFill>
                  <a:schemeClr val="tx1"/>
                </a:solidFill>
              </a:rPr>
              <a:t>, </a:t>
            </a:r>
            <a:r>
              <a:rPr lang="it-IT" sz="2000" b="1" dirty="0">
                <a:solidFill>
                  <a:schemeClr val="tx1"/>
                </a:solidFill>
              </a:rPr>
              <a:t>PET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dirty="0" err="1">
                <a:solidFill>
                  <a:schemeClr val="tx1"/>
                </a:solidFill>
              </a:rPr>
              <a:t>Polythylene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dirty="0" err="1">
                <a:solidFill>
                  <a:schemeClr val="tx1"/>
                </a:solidFill>
              </a:rPr>
              <a:t>Terephthalate</a:t>
            </a:r>
            <a:r>
              <a:rPr lang="it-IT" sz="2000" dirty="0">
                <a:solidFill>
                  <a:schemeClr val="tx1"/>
                </a:solidFill>
              </a:rPr>
              <a:t>, </a:t>
            </a:r>
            <a:r>
              <a:rPr lang="it-IT" sz="2000" b="1" dirty="0">
                <a:solidFill>
                  <a:schemeClr val="tx1"/>
                </a:solidFill>
              </a:rPr>
              <a:t>PMMA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dirty="0" err="1">
                <a:solidFill>
                  <a:schemeClr val="tx1"/>
                </a:solidFill>
              </a:rPr>
              <a:t>Polymethyl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dirty="0" err="1">
                <a:solidFill>
                  <a:schemeClr val="tx1"/>
                </a:solidFill>
              </a:rPr>
              <a:t>methacrylate</a:t>
            </a:r>
            <a:r>
              <a:rPr lang="it-IT" sz="2000" dirty="0">
                <a:solidFill>
                  <a:schemeClr val="tx1"/>
                </a:solidFill>
              </a:rPr>
              <a:t> e Nylon. </a:t>
            </a:r>
            <a:endParaRPr lang="it-IT" sz="2000" dirty="0" smtClean="0">
              <a:solidFill>
                <a:schemeClr val="tx1"/>
              </a:solidFill>
            </a:endParaRPr>
          </a:p>
          <a:p>
            <a:pPr algn="just" fontAlgn="base"/>
            <a:r>
              <a:rPr lang="it-IT" sz="2000" b="1" dirty="0" smtClean="0">
                <a:solidFill>
                  <a:srgbClr val="FF0000"/>
                </a:solidFill>
              </a:rPr>
              <a:t>In </a:t>
            </a:r>
            <a:r>
              <a:rPr lang="it-IT" sz="2000" b="1" dirty="0">
                <a:solidFill>
                  <a:srgbClr val="FF0000"/>
                </a:solidFill>
              </a:rPr>
              <a:t>mare, </a:t>
            </a:r>
            <a:r>
              <a:rPr lang="it-IT" sz="2000" dirty="0">
                <a:solidFill>
                  <a:schemeClr val="tx1"/>
                </a:solidFill>
              </a:rPr>
              <a:t>queste sostanze vengono velocemente ricoperte da alghe e batteri e sono facilmente scambiate per cibo dai </a:t>
            </a:r>
            <a:r>
              <a:rPr lang="it-IT" sz="2000" dirty="0" smtClean="0">
                <a:solidFill>
                  <a:schemeClr val="tx1"/>
                </a:solidFill>
              </a:rPr>
              <a:t>pesci.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4C42-2C88-4601-9461-B4B42CF2C08F}" type="datetime1">
              <a:rPr lang="it-IT" smtClean="0"/>
              <a:t>22/11/2019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E94-D30B-4913-9321-B785B6976A78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691680" y="908720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it-IT" sz="2000" b="1" dirty="0" smtClean="0">
                <a:solidFill>
                  <a:srgbClr val="0070C0"/>
                </a:solidFill>
              </a:rPr>
              <a:t>Le denominazioni delle materie plastiche</a:t>
            </a:r>
            <a:endParaRPr lang="it-IT" sz="2000" dirty="0">
              <a:solidFill>
                <a:srgbClr val="0070C0"/>
              </a:solidFill>
            </a:endParaRPr>
          </a:p>
        </p:txBody>
      </p:sp>
      <p:pic>
        <p:nvPicPr>
          <p:cNvPr id="11266" name="Picture 2" descr="C:\Users\Master\Desktop\Lavori in corso\Plastica\p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284984"/>
            <a:ext cx="3888432" cy="3113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200800" cy="650503"/>
          </a:xfrm>
        </p:spPr>
        <p:txBody>
          <a:bodyPr>
            <a:no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ALLARME PLASTICA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640960" cy="2520280"/>
          </a:xfr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>
            <a:normAutofit fontScale="85000" lnSpcReduction="20000"/>
          </a:bodyPr>
          <a:lstStyle/>
          <a:p>
            <a:pPr algn="just" fontAlgn="base"/>
            <a:r>
              <a:rPr lang="it-IT" sz="2400" b="1" dirty="0" smtClean="0">
                <a:solidFill>
                  <a:srgbClr val="FF0000"/>
                </a:solidFill>
              </a:rPr>
              <a:t>Secondo </a:t>
            </a:r>
            <a:r>
              <a:rPr lang="it-IT" sz="2400" b="1" dirty="0">
                <a:solidFill>
                  <a:srgbClr val="FF0000"/>
                </a:solidFill>
              </a:rPr>
              <a:t>una ricerca dell’Università di </a:t>
            </a:r>
            <a:r>
              <a:rPr lang="it-IT" sz="2400" b="1" dirty="0" err="1">
                <a:solidFill>
                  <a:srgbClr val="FF0000"/>
                </a:solidFill>
              </a:rPr>
              <a:t>Ghent</a:t>
            </a:r>
            <a:r>
              <a:rPr lang="it-IT" sz="2400" b="1" dirty="0">
                <a:solidFill>
                  <a:srgbClr val="FF0000"/>
                </a:solidFill>
              </a:rPr>
              <a:t>, in Belgio</a:t>
            </a:r>
            <a:r>
              <a:rPr lang="it-IT" sz="2400" dirty="0">
                <a:solidFill>
                  <a:schemeClr val="tx1"/>
                </a:solidFill>
              </a:rPr>
              <a:t>, chi consuma abitualmente pesce ingerisce circa 11.000 frammenti di plastica ogni anno. </a:t>
            </a:r>
            <a:endParaRPr lang="it-IT" sz="2400" dirty="0" smtClean="0">
              <a:solidFill>
                <a:schemeClr val="tx1"/>
              </a:solidFill>
            </a:endParaRPr>
          </a:p>
          <a:p>
            <a:pPr algn="just" fontAlgn="base"/>
            <a:r>
              <a:rPr lang="it-IT" sz="2400" b="1" dirty="0" smtClean="0">
                <a:solidFill>
                  <a:srgbClr val="FF0000"/>
                </a:solidFill>
              </a:rPr>
              <a:t>Quale </a:t>
            </a:r>
            <a:r>
              <a:rPr lang="it-IT" sz="2400" b="1" dirty="0">
                <a:solidFill>
                  <a:srgbClr val="FF0000"/>
                </a:solidFill>
              </a:rPr>
              <a:t>può essere l’effetto </a:t>
            </a:r>
            <a:r>
              <a:rPr lang="it-IT" sz="2400" dirty="0">
                <a:solidFill>
                  <a:schemeClr val="tx1"/>
                </a:solidFill>
              </a:rPr>
              <a:t>di queste sostanze sulla salute umana? </a:t>
            </a:r>
            <a:r>
              <a:rPr lang="it-IT" sz="2400" dirty="0" smtClean="0">
                <a:solidFill>
                  <a:schemeClr val="tx1"/>
                </a:solidFill>
              </a:rPr>
              <a:t>Attualmente </a:t>
            </a:r>
            <a:r>
              <a:rPr lang="it-IT" sz="2400" dirty="0">
                <a:solidFill>
                  <a:schemeClr val="tx1"/>
                </a:solidFill>
              </a:rPr>
              <a:t>non conosciamo ancora gli effetti collaterali prodotti dall’ingestione di microplastiche </a:t>
            </a:r>
            <a:r>
              <a:rPr lang="it-IT" sz="2400" dirty="0" smtClean="0">
                <a:solidFill>
                  <a:schemeClr val="tx1"/>
                </a:solidFill>
              </a:rPr>
              <a:t>nell’uomo.</a:t>
            </a:r>
            <a:r>
              <a:rPr lang="it-IT" sz="2400" dirty="0"/>
              <a:t> </a:t>
            </a:r>
            <a:endParaRPr lang="it-IT" sz="2400" dirty="0" smtClean="0"/>
          </a:p>
          <a:p>
            <a:pPr algn="just" fontAlgn="base"/>
            <a:r>
              <a:rPr lang="it-IT" sz="2400" b="1" dirty="0" smtClean="0">
                <a:solidFill>
                  <a:srgbClr val="FF0000"/>
                </a:solidFill>
              </a:rPr>
              <a:t>Sappiamo </a:t>
            </a:r>
            <a:r>
              <a:rPr lang="it-IT" sz="2400" b="1" dirty="0">
                <a:solidFill>
                  <a:srgbClr val="FF0000"/>
                </a:solidFill>
              </a:rPr>
              <a:t>però </a:t>
            </a:r>
            <a:r>
              <a:rPr lang="it-IT" sz="2400" dirty="0">
                <a:solidFill>
                  <a:schemeClr val="tx1"/>
                </a:solidFill>
              </a:rPr>
              <a:t>che una parte della fauna marina viene intossicata da queste sostanze e che il loro ciclo vitale risulta alterato. </a:t>
            </a:r>
            <a:endParaRPr lang="it-IT" sz="2400" dirty="0" smtClean="0">
              <a:solidFill>
                <a:schemeClr val="tx1"/>
              </a:solidFill>
            </a:endParaRPr>
          </a:p>
          <a:p>
            <a:pPr algn="just" fontAlgn="base"/>
            <a:r>
              <a:rPr lang="it-IT" sz="2400" b="1" dirty="0" smtClean="0">
                <a:solidFill>
                  <a:srgbClr val="FF0000"/>
                </a:solidFill>
              </a:rPr>
              <a:t>Alcuni </a:t>
            </a:r>
            <a:r>
              <a:rPr lang="it-IT" sz="2400" b="1" dirty="0">
                <a:solidFill>
                  <a:srgbClr val="FF0000"/>
                </a:solidFill>
              </a:rPr>
              <a:t>studi sostengono </a:t>
            </a:r>
            <a:r>
              <a:rPr lang="it-IT" sz="2400" dirty="0">
                <a:solidFill>
                  <a:schemeClr val="tx1"/>
                </a:solidFill>
              </a:rPr>
              <a:t>che questi inquinanti riuscirebbero anche a interferire con il nostro sistema ormonale, ma ad oggi non abbiamo dati certi in </a:t>
            </a:r>
            <a:r>
              <a:rPr lang="it-IT" sz="2400" dirty="0" smtClean="0">
                <a:solidFill>
                  <a:schemeClr val="tx1"/>
                </a:solidFill>
              </a:rPr>
              <a:t>proposito.</a:t>
            </a:r>
            <a:endParaRPr lang="it-IT" sz="2400" dirty="0">
              <a:solidFill>
                <a:schemeClr val="tx1"/>
              </a:solidFill>
            </a:endParaRPr>
          </a:p>
          <a:p>
            <a:pPr algn="just" fontAlgn="base"/>
            <a:endParaRPr lang="it-IT" sz="2000" dirty="0" smtClean="0">
              <a:solidFill>
                <a:schemeClr val="tx1"/>
              </a:solidFill>
            </a:endParaRPr>
          </a:p>
          <a:p>
            <a:pPr algn="just" fontAlgn="base"/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F9DF-5885-423E-BC31-6C59DA2C290C}" type="datetime1">
              <a:rPr lang="it-IT" smtClean="0"/>
              <a:t>22/11/2019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E94-D30B-4913-9321-B785B6976A78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691680" y="908720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it-IT" sz="2000" b="1" dirty="0" smtClean="0">
                <a:solidFill>
                  <a:srgbClr val="0070C0"/>
                </a:solidFill>
              </a:rPr>
              <a:t>I rischi per la salute</a:t>
            </a:r>
            <a:endParaRPr lang="it-IT" sz="2000" dirty="0">
              <a:solidFill>
                <a:srgbClr val="0070C0"/>
              </a:solidFill>
            </a:endParaRPr>
          </a:p>
        </p:txBody>
      </p:sp>
      <p:pic>
        <p:nvPicPr>
          <p:cNvPr id="12290" name="Picture 2" descr="C:\Users\Master\Desktop\Lavori in corso\Plastica\p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437112"/>
            <a:ext cx="3456384" cy="201034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200800" cy="650503"/>
          </a:xfrm>
        </p:spPr>
        <p:txBody>
          <a:bodyPr>
            <a:no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ALLARME PLASTICA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640960" cy="2664296"/>
          </a:xfr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just"/>
            <a:r>
              <a:rPr lang="it-IT" sz="2000" b="1" dirty="0">
                <a:solidFill>
                  <a:srgbClr val="FF0000"/>
                </a:solidFill>
              </a:rPr>
              <a:t>I dati dello studio di Science </a:t>
            </a:r>
            <a:r>
              <a:rPr lang="it-IT" sz="2000" b="1" dirty="0" err="1">
                <a:solidFill>
                  <a:srgbClr val="FF0000"/>
                </a:solidFill>
              </a:rPr>
              <a:t>Advances</a:t>
            </a:r>
            <a:r>
              <a:rPr lang="it-IT" sz="2000" dirty="0">
                <a:solidFill>
                  <a:schemeClr val="tx1"/>
                </a:solidFill>
              </a:rPr>
              <a:t> parlano chiaro: la </a:t>
            </a:r>
            <a:r>
              <a:rPr lang="it-IT" sz="2000" b="1" dirty="0">
                <a:solidFill>
                  <a:schemeClr val="tx1"/>
                </a:solidFill>
              </a:rPr>
              <a:t>produzione mondiale di resine e fibre plastiche</a:t>
            </a:r>
            <a:r>
              <a:rPr lang="it-IT" sz="2000" dirty="0">
                <a:solidFill>
                  <a:schemeClr val="tx1"/>
                </a:solidFill>
              </a:rPr>
              <a:t> è cresciuta dai 2 milioni di tonnellate del 1950 ai 380 del 2015</a:t>
            </a:r>
            <a:r>
              <a:rPr lang="it-IT" sz="20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Oltre </a:t>
            </a:r>
            <a:r>
              <a:rPr lang="it-IT" sz="2000" b="1" dirty="0">
                <a:solidFill>
                  <a:srgbClr val="FF0000"/>
                </a:solidFill>
              </a:rPr>
              <a:t>8.300 milioni di tonnellate </a:t>
            </a:r>
            <a:r>
              <a:rPr lang="it-IT" sz="2000" dirty="0">
                <a:solidFill>
                  <a:schemeClr val="tx1"/>
                </a:solidFill>
              </a:rPr>
              <a:t>prodotte in 65 anni hanno reso </a:t>
            </a:r>
            <a:r>
              <a:rPr lang="it-IT" sz="2000" b="1" dirty="0">
                <a:solidFill>
                  <a:schemeClr val="tx1"/>
                </a:solidFill>
              </a:rPr>
              <a:t>la plastica uno dei simboli industriali</a:t>
            </a:r>
            <a:r>
              <a:rPr lang="it-IT" sz="2000" dirty="0">
                <a:solidFill>
                  <a:schemeClr val="tx1"/>
                </a:solidFill>
              </a:rPr>
              <a:t>, con cemento ed acciaio, dell’era dell’”</a:t>
            </a:r>
            <a:r>
              <a:rPr lang="it-IT" sz="2000" i="1" dirty="0" err="1">
                <a:solidFill>
                  <a:schemeClr val="tx1"/>
                </a:solidFill>
              </a:rPr>
              <a:t>Antropocene</a:t>
            </a:r>
            <a:r>
              <a:rPr lang="it-IT" sz="2000" dirty="0">
                <a:solidFill>
                  <a:schemeClr val="tx1"/>
                </a:solidFill>
              </a:rPr>
              <a:t>”, in sostanza l’epoca geologica in cui viviamo in questo momento</a:t>
            </a:r>
            <a:r>
              <a:rPr lang="it-IT" sz="20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E</a:t>
            </a:r>
            <a:r>
              <a:rPr lang="it-IT" sz="2000" b="1" dirty="0">
                <a:solidFill>
                  <a:srgbClr val="FF0000"/>
                </a:solidFill>
              </a:rPr>
              <a:t>’ entrata a tal punto </a:t>
            </a:r>
            <a:r>
              <a:rPr lang="it-IT" sz="2000" dirty="0">
                <a:solidFill>
                  <a:schemeClr val="tx1"/>
                </a:solidFill>
              </a:rPr>
              <a:t>nella nostra </a:t>
            </a:r>
            <a:r>
              <a:rPr lang="it-IT" sz="2000" b="1" dirty="0">
                <a:solidFill>
                  <a:schemeClr val="tx1"/>
                </a:solidFill>
              </a:rPr>
              <a:t>quotidianità</a:t>
            </a:r>
            <a:r>
              <a:rPr lang="it-IT" sz="2000" dirty="0">
                <a:solidFill>
                  <a:schemeClr val="tx1"/>
                </a:solidFill>
              </a:rPr>
              <a:t> che risulta difficile pensare ad un oggetto che non contenga polimeri, anche in minima parte.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E8FF-6801-46E1-912F-AB617878F143}" type="datetime1">
              <a:rPr lang="it-IT" smtClean="0"/>
              <a:t>22/11/2019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E94-D30B-4913-9321-B785B6976A78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971600" y="908720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70C0"/>
                </a:solidFill>
              </a:rPr>
              <a:t>La </a:t>
            </a:r>
            <a:r>
              <a:rPr lang="it-IT" sz="2000" b="1" dirty="0">
                <a:solidFill>
                  <a:srgbClr val="0070C0"/>
                </a:solidFill>
              </a:rPr>
              <a:t>plastica </a:t>
            </a:r>
            <a:r>
              <a:rPr lang="it-IT" sz="2000" b="1" dirty="0" smtClean="0">
                <a:solidFill>
                  <a:srgbClr val="0070C0"/>
                </a:solidFill>
              </a:rPr>
              <a:t>è entrata nella nostra quotidianità</a:t>
            </a:r>
            <a:endParaRPr lang="it-IT" sz="2000" dirty="0">
              <a:solidFill>
                <a:srgbClr val="0070C0"/>
              </a:solidFill>
            </a:endParaRPr>
          </a:p>
        </p:txBody>
      </p:sp>
      <p:pic>
        <p:nvPicPr>
          <p:cNvPr id="13314" name="Picture 2" descr="C:\Users\Master\Desktop\Lavori in corso\Plastica\p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365104"/>
            <a:ext cx="3456384" cy="22423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200800" cy="650503"/>
          </a:xfrm>
        </p:spPr>
        <p:txBody>
          <a:bodyPr>
            <a:no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ALLARME PLASTICA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640960" cy="4680520"/>
          </a:xfr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just"/>
            <a:r>
              <a:rPr lang="it-IT" sz="2000" b="1" dirty="0">
                <a:solidFill>
                  <a:srgbClr val="FF0000"/>
                </a:solidFill>
              </a:rPr>
              <a:t>Se filtrassimo </a:t>
            </a:r>
            <a:r>
              <a:rPr lang="it-IT" sz="2000" dirty="0">
                <a:solidFill>
                  <a:schemeClr val="tx1"/>
                </a:solidFill>
              </a:rPr>
              <a:t>tutte le acque salate del mondo, scopriremmo che ogni chilometro quadrato di esse contiene circa </a:t>
            </a:r>
            <a:r>
              <a:rPr lang="it-IT" sz="2000" b="1" dirty="0">
                <a:solidFill>
                  <a:schemeClr val="tx1"/>
                </a:solidFill>
              </a:rPr>
              <a:t>46.000 micro particelle di plastica in sospensione</a:t>
            </a:r>
            <a:r>
              <a:rPr lang="it-IT" sz="200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it-IT" sz="2000" b="1" dirty="0">
                <a:solidFill>
                  <a:srgbClr val="FF0000"/>
                </a:solidFill>
              </a:rPr>
              <a:t>Numeri impressionanti </a:t>
            </a:r>
            <a:r>
              <a:rPr lang="it-IT" sz="2000" dirty="0">
                <a:solidFill>
                  <a:schemeClr val="tx1"/>
                </a:solidFill>
              </a:rPr>
              <a:t>di un fenomeno che non è circoscritto </a:t>
            </a:r>
            <a:r>
              <a:rPr lang="it-IT" sz="2000" b="1" dirty="0">
                <a:solidFill>
                  <a:schemeClr val="tx1"/>
                </a:solidFill>
              </a:rPr>
              <a:t>alle cinque “isole di plastica” in continuo accrescimento negli Oceani</a:t>
            </a:r>
            <a:r>
              <a:rPr lang="it-IT" sz="2000" dirty="0">
                <a:solidFill>
                  <a:schemeClr val="tx1"/>
                </a:solidFill>
              </a:rPr>
              <a:t> ma tocca anche il nostro Mar Mediterraneo.</a:t>
            </a:r>
          </a:p>
          <a:p>
            <a:pPr algn="just"/>
            <a:r>
              <a:rPr lang="it-IT" sz="2000" b="1" dirty="0">
                <a:solidFill>
                  <a:srgbClr val="FF0000"/>
                </a:solidFill>
              </a:rPr>
              <a:t>Come ricorda l’UNESCO</a:t>
            </a:r>
            <a:r>
              <a:rPr lang="it-IT" sz="2000" dirty="0">
                <a:solidFill>
                  <a:schemeClr val="tx1"/>
                </a:solidFill>
              </a:rPr>
              <a:t>, il fragile equilibrio della vita marina animale e vegetale è scosso dalla</a:t>
            </a:r>
            <a:r>
              <a:rPr lang="it-IT" sz="2000" b="1" dirty="0">
                <a:solidFill>
                  <a:schemeClr val="tx1"/>
                </a:solidFill>
              </a:rPr>
              <a:t> concentrazione sempre più elevata di plastiche</a:t>
            </a:r>
            <a:r>
              <a:rPr lang="it-IT" sz="2000" dirty="0">
                <a:solidFill>
                  <a:schemeClr val="tx1"/>
                </a:solidFill>
              </a:rPr>
              <a:t> di ogni tipo e la catena alimentare sta subendo danni forse </a:t>
            </a:r>
            <a:r>
              <a:rPr lang="it-IT" sz="2000" dirty="0" smtClean="0">
                <a:solidFill>
                  <a:schemeClr val="tx1"/>
                </a:solidFill>
              </a:rPr>
              <a:t>irreparabili.</a:t>
            </a:r>
          </a:p>
          <a:p>
            <a:r>
              <a:rPr lang="it-IT" sz="2400" b="1" dirty="0" smtClean="0">
                <a:solidFill>
                  <a:srgbClr val="FF0000"/>
                </a:solidFill>
              </a:rPr>
              <a:t>Chiediamoci:</a:t>
            </a:r>
            <a:endParaRPr lang="it-IT" sz="2000" b="1" dirty="0">
              <a:solidFill>
                <a:srgbClr val="FF0000"/>
              </a:solidFill>
            </a:endParaRPr>
          </a:p>
          <a:p>
            <a:pPr lvl="0" algn="just"/>
            <a:r>
              <a:rPr lang="it-IT" sz="2000" b="1" dirty="0" smtClean="0">
                <a:solidFill>
                  <a:srgbClr val="0070C0"/>
                </a:solidFill>
              </a:rPr>
              <a:t>- Siamo </a:t>
            </a:r>
            <a:r>
              <a:rPr lang="it-IT" sz="2000" b="1" dirty="0">
                <a:solidFill>
                  <a:srgbClr val="0070C0"/>
                </a:solidFill>
              </a:rPr>
              <a:t>arrivati ad un punto di non ritorno?</a:t>
            </a:r>
          </a:p>
          <a:p>
            <a:pPr lvl="0" algn="just"/>
            <a:r>
              <a:rPr lang="it-IT" sz="2000" b="1" dirty="0" smtClean="0">
                <a:solidFill>
                  <a:srgbClr val="0070C0"/>
                </a:solidFill>
              </a:rPr>
              <a:t>- Abbiamo </a:t>
            </a:r>
            <a:r>
              <a:rPr lang="it-IT" sz="2000" b="1" dirty="0">
                <a:solidFill>
                  <a:srgbClr val="0070C0"/>
                </a:solidFill>
              </a:rPr>
              <a:t>ancora tempo per invertire la rotta?</a:t>
            </a:r>
          </a:p>
          <a:p>
            <a:pPr lvl="0" algn="just"/>
            <a:r>
              <a:rPr lang="it-IT" sz="2000" b="1" dirty="0" smtClean="0">
                <a:solidFill>
                  <a:srgbClr val="0070C0"/>
                </a:solidFill>
              </a:rPr>
              <a:t>- Possiamo </a:t>
            </a:r>
            <a:r>
              <a:rPr lang="it-IT" sz="2000" b="1" dirty="0">
                <a:solidFill>
                  <a:srgbClr val="0070C0"/>
                </a:solidFill>
              </a:rPr>
              <a:t>contribuire a ridurre la quantità di plastica che finisce in mare?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6D4C-952E-4AD3-BF7F-2FD0629992C0}" type="datetime1">
              <a:rPr lang="it-IT" smtClean="0"/>
              <a:t>22/11/2019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E94-D30B-4913-9321-B785B6976A78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971600" y="908720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070C0"/>
                </a:solidFill>
              </a:rPr>
              <a:t>Inquinamento da plastica in </a:t>
            </a:r>
            <a:r>
              <a:rPr lang="it-IT" sz="2000" b="1" dirty="0" smtClean="0">
                <a:solidFill>
                  <a:srgbClr val="0070C0"/>
                </a:solidFill>
              </a:rPr>
              <a:t>mare</a:t>
            </a:r>
            <a:endParaRPr lang="it-IT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807</Words>
  <Application>Microsoft Office PowerPoint</Application>
  <PresentationFormat>Presentazione su schermo (4:3)</PresentationFormat>
  <Paragraphs>183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Tema di Office</vt:lpstr>
      <vt:lpstr>ALLARME PLASTICA</vt:lpstr>
      <vt:lpstr>ALLARME PLASTICA</vt:lpstr>
      <vt:lpstr>ALLARME PLASTICA</vt:lpstr>
      <vt:lpstr>ALLARME PLASTICA</vt:lpstr>
      <vt:lpstr>ALLARME PLASTICA</vt:lpstr>
      <vt:lpstr>ALLARME PLASTICA</vt:lpstr>
      <vt:lpstr>ALLARME PLASTICA</vt:lpstr>
      <vt:lpstr>ALLARME PLASTICA</vt:lpstr>
      <vt:lpstr>ALLARME PLASTICA</vt:lpstr>
      <vt:lpstr>ALLARME PLASTICA</vt:lpstr>
      <vt:lpstr>ALLARME PLASTICA</vt:lpstr>
      <vt:lpstr>ALLARME PLASTICA</vt:lpstr>
      <vt:lpstr>ALLARME PLASTICA</vt:lpstr>
      <vt:lpstr>ALLARME PLASTICA</vt:lpstr>
      <vt:lpstr>ALLARME PLASTICA</vt:lpstr>
      <vt:lpstr>ALLARME PLASTICA</vt:lpstr>
      <vt:lpstr>ALLARME PLASTICA</vt:lpstr>
      <vt:lpstr>ALLARME PLASTICA</vt:lpstr>
      <vt:lpstr>ALLARME PLASTICA</vt:lpstr>
      <vt:lpstr>ALLARME PLASTICA</vt:lpstr>
      <vt:lpstr>ALLARME PLASTICA</vt:lpstr>
      <vt:lpstr>ALLARME PLASTICA</vt:lpstr>
      <vt:lpstr>ALLARME PLASTICA</vt:lpstr>
      <vt:lpstr>ALLARME PLASTICA</vt:lpstr>
      <vt:lpstr>ALLARME PLASTICA</vt:lpstr>
      <vt:lpstr>ALLARME PLASTICA</vt:lpstr>
      <vt:lpstr>ALLARME PLASTICA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ALLARME PLASTICA</dc:title>
  <dc:creator>Francesco Cannizzaro</dc:creator>
  <cp:lastModifiedBy>Master</cp:lastModifiedBy>
  <cp:revision>30</cp:revision>
  <dcterms:created xsi:type="dcterms:W3CDTF">2019-10-09T08:13:23Z</dcterms:created>
  <dcterms:modified xsi:type="dcterms:W3CDTF">2019-11-22T10:35:29Z</dcterms:modified>
</cp:coreProperties>
</file>